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6" r:id="rId2"/>
    <p:sldId id="257" r:id="rId3"/>
    <p:sldId id="258" r:id="rId4"/>
    <p:sldId id="280" r:id="rId5"/>
    <p:sldId id="262" r:id="rId6"/>
    <p:sldId id="263" r:id="rId7"/>
    <p:sldId id="269" r:id="rId8"/>
    <p:sldId id="268" r:id="rId9"/>
    <p:sldId id="270" r:id="rId10"/>
    <p:sldId id="271" r:id="rId11"/>
    <p:sldId id="272" r:id="rId12"/>
    <p:sldId id="277" r:id="rId13"/>
    <p:sldId id="278" r:id="rId14"/>
    <p:sldId id="273" r:id="rId15"/>
    <p:sldId id="274" r:id="rId16"/>
    <p:sldId id="275" r:id="rId17"/>
    <p:sldId id="276" r:id="rId18"/>
    <p:sldId id="279" r:id="rId19"/>
    <p:sldId id="264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kumimoji="1" sz="3600" kern="1200">
        <a:solidFill>
          <a:schemeClr val="bg2"/>
        </a:solidFill>
        <a:latin typeface=".VnTime" pitchFamily="34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kumimoji="1" sz="3600" kern="1200">
        <a:solidFill>
          <a:schemeClr val="bg2"/>
        </a:solidFill>
        <a:latin typeface=".VnTime" pitchFamily="34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kumimoji="1" sz="3600" kern="1200">
        <a:solidFill>
          <a:schemeClr val="bg2"/>
        </a:solidFill>
        <a:latin typeface=".VnTime" pitchFamily="34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kumimoji="1" sz="3600" kern="1200">
        <a:solidFill>
          <a:schemeClr val="bg2"/>
        </a:solidFill>
        <a:latin typeface=".VnTime" pitchFamily="34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kumimoji="1" sz="3600" kern="1200">
        <a:solidFill>
          <a:schemeClr val="bg2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kumimoji="1" sz="3600" kern="1200">
        <a:solidFill>
          <a:schemeClr val="bg2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kumimoji="1" sz="3600" kern="1200">
        <a:solidFill>
          <a:schemeClr val="bg2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kumimoji="1" sz="3600" kern="1200">
        <a:solidFill>
          <a:schemeClr val="bg2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kumimoji="1" sz="3600" kern="1200">
        <a:solidFill>
          <a:schemeClr val="bg2"/>
        </a:solidFill>
        <a:latin typeface=".VnTim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showPr showNarration="1" useTimings="0">
    <p:present/>
    <p:sldAll/>
    <p:penClr>
      <a:schemeClr val="tx1"/>
    </p:penClr>
  </p:showPr>
  <p:clrMru>
    <a:srgbClr val="FFCC99"/>
    <a:srgbClr val="CCFFCC"/>
    <a:srgbClr val="CCCCFF"/>
    <a:srgbClr val="FFFF66"/>
    <a:srgbClr val="FF9966"/>
    <a:srgbClr val="66FF33"/>
    <a:srgbClr val="FF3399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A:\paint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82880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886200"/>
            <a:ext cx="6400800" cy="177165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>
                <a:latin typeface=".VnTime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fld id="{AD8DF316-4040-4BF6-9778-19A4FABAEA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8BD1C-AC36-4254-BA86-C676731D2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228600"/>
            <a:ext cx="20574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198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49324-7269-4156-90DF-17CEC869E0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l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885950"/>
            <a:ext cx="8178800" cy="417195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90ABC3-6697-45D4-B34E-7A7229618B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l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885950"/>
            <a:ext cx="8178800" cy="417195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C188D-3745-4FD8-A73C-EAC273F1AC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A6F039-D0A9-4D9F-94D0-77ADAEB1D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2CCAE4-A7E0-4EA5-A6FD-16134D6A40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92C60B-D440-4449-A6E0-B3D1A7D5C0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001D3-3626-452F-A29F-CE2023FB5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7EF9C-7CD5-405F-BE75-BF6953991B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D19E6-9AFC-48A2-9C16-BBD296BE02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5A1FD-E01E-459D-A15C-ADB422C85F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8DB6E0-B283-40F7-AD8B-AD3A874369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1788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latin typeface="Arial" charset="0"/>
              </a:defRPr>
            </a:lvl1pPr>
          </a:lstStyle>
          <a:p>
            <a:pPr>
              <a:defRPr/>
            </a:pPr>
            <a:fld id="{A0678FC0-6C0E-49A1-B752-D86C7A8E84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151" name="Picture 7" descr="A:\paint.GIF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31445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</p:sldLayoutIdLst>
  <p:transition>
    <p:cover dir="ld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.VnTim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.VnTim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.VnTim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.VnTime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.VnTime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.VnTime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.VnTime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.VnTim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z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y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x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7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F66CC"/>
            </a:gs>
            <a:gs pos="100000">
              <a:srgbClr val="99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ChangeArrowheads="1"/>
          </p:cNvSpPr>
          <p:nvPr>
            <p:ph type="title"/>
          </p:nvPr>
        </p:nvSpPr>
        <p:spPr>
          <a:xfrm>
            <a:off x="0" y="0"/>
            <a:ext cx="9144000" cy="1676400"/>
          </a:xfrm>
          <a:prstGeom prst="notchedRightArrow">
            <a:avLst>
              <a:gd name="adj1" fmla="val 100000"/>
              <a:gd name="adj2" fmla="val 75505"/>
            </a:avLst>
          </a:prstGeom>
          <a:solidFill>
            <a:schemeClr val="accent1"/>
          </a:solidFill>
        </p:spPr>
        <p:txBody>
          <a:bodyPr/>
          <a:lstStyle/>
          <a:p>
            <a:pPr algn="ctr"/>
            <a:r>
              <a:rPr lang="en-US" smtClean="0">
                <a:latin typeface="Arial" charset="0"/>
              </a:rPr>
              <a:t>LUYỆN TỪ VÀ CÂU </a:t>
            </a:r>
            <a:br>
              <a:rPr lang="en-US" smtClean="0">
                <a:latin typeface="Arial" charset="0"/>
              </a:rPr>
            </a:br>
            <a:r>
              <a:rPr lang="en-US" smtClean="0">
                <a:latin typeface="Arial" charset="0"/>
              </a:rPr>
              <a:t>CÂU KỂ : “AI -THẾ NÀO ? ” </a:t>
            </a:r>
          </a:p>
        </p:txBody>
      </p:sp>
      <p:sp>
        <p:nvSpPr>
          <p:cNvPr id="8195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5410200"/>
            <a:ext cx="2209800" cy="1447800"/>
          </a:xfrm>
          <a:prstGeom prst="actionButtonForwardNex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196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FCCCC"/>
            </a:gs>
            <a:gs pos="100000">
              <a:srgbClr val="CCFFCC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457200"/>
            <a:ext cx="7772400" cy="685800"/>
          </a:xfrm>
          <a:solidFill>
            <a:srgbClr val="FFFF99"/>
          </a:solidFill>
        </p:spPr>
        <p:txBody>
          <a:bodyPr/>
          <a:lstStyle/>
          <a:p>
            <a:r>
              <a:rPr lang="en-US" smtClean="0">
                <a:solidFill>
                  <a:srgbClr val="000099"/>
                </a:solidFill>
                <a:latin typeface="Arial" charset="0"/>
              </a:rPr>
              <a:t>Câu hỏi cho các từ ngữ vừa tìm </a:t>
            </a:r>
            <a:r>
              <a:rPr lang="vi-VN" smtClean="0">
                <a:solidFill>
                  <a:srgbClr val="000099"/>
                </a:solidFill>
                <a:latin typeface="Arial" charset="0"/>
              </a:rPr>
              <a:t>đư</a:t>
            </a:r>
            <a:r>
              <a:rPr lang="en-US" smtClean="0">
                <a:solidFill>
                  <a:srgbClr val="000099"/>
                </a:solidFill>
                <a:latin typeface="Arial" charset="0"/>
              </a:rPr>
              <a:t>ợc</a:t>
            </a:r>
            <a:r>
              <a:rPr lang="en-US" smtClean="0">
                <a:solidFill>
                  <a:srgbClr val="FF7C80"/>
                </a:solidFill>
                <a:latin typeface="Arial" charset="0"/>
              </a:rPr>
              <a:t> </a:t>
            </a:r>
            <a:endParaRPr lang="en-US" smtClean="0">
              <a:latin typeface="Arial" charset="0"/>
            </a:endParaRP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609600" y="1447800"/>
            <a:ext cx="8153400" cy="213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>
              <a:lnSpc>
                <a:spcPct val="70000"/>
              </a:lnSpc>
            </a:pPr>
            <a:r>
              <a:rPr lang="en-US" sz="4000">
                <a:solidFill>
                  <a:schemeClr val="tx1"/>
                </a:solidFill>
                <a:latin typeface="Arial" charset="0"/>
              </a:rPr>
              <a:t>Câu 4 : </a:t>
            </a:r>
            <a:r>
              <a:rPr lang="en-US" sz="4000" u="sng">
                <a:solidFill>
                  <a:schemeClr val="tx1"/>
                </a:solidFill>
                <a:latin typeface="Arial" charset="0"/>
              </a:rPr>
              <a:t>Chúng</a:t>
            </a:r>
            <a:r>
              <a:rPr lang="en-US" sz="4000">
                <a:solidFill>
                  <a:schemeClr val="tx1"/>
                </a:solidFill>
                <a:latin typeface="Arial" charset="0"/>
              </a:rPr>
              <a:t> hiền lành và thật cam chịu .</a:t>
            </a:r>
          </a:p>
          <a:p>
            <a:pPr>
              <a:lnSpc>
                <a:spcPct val="70000"/>
              </a:lnSpc>
            </a:pPr>
            <a:r>
              <a:rPr lang="en-US" sz="4000">
                <a:solidFill>
                  <a:schemeClr val="tx1"/>
                </a:solidFill>
                <a:latin typeface="Arial" charset="0"/>
              </a:rPr>
              <a:t>- </a:t>
            </a:r>
            <a:r>
              <a:rPr lang="en-US" sz="4000">
                <a:solidFill>
                  <a:srgbClr val="FF6699"/>
                </a:solidFill>
                <a:latin typeface="Arial" charset="0"/>
              </a:rPr>
              <a:t>Những con gì</a:t>
            </a:r>
            <a:r>
              <a:rPr lang="en-US" sz="4000">
                <a:solidFill>
                  <a:schemeClr val="tx1"/>
                </a:solidFill>
                <a:latin typeface="Arial" charset="0"/>
              </a:rPr>
              <a:t> hiền lành và thật cam chịu ?</a:t>
            </a:r>
            <a:endParaRPr lang="en-US" sz="4000">
              <a:latin typeface="Arial" charset="0"/>
            </a:endParaRP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533400" y="3733800"/>
            <a:ext cx="8077200" cy="127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>
              <a:lnSpc>
                <a:spcPct val="70000"/>
              </a:lnSpc>
            </a:pPr>
            <a:r>
              <a:rPr lang="en-US" sz="4000">
                <a:solidFill>
                  <a:schemeClr val="tx1"/>
                </a:solidFill>
                <a:latin typeface="Arial" charset="0"/>
              </a:rPr>
              <a:t>Câu 6 :</a:t>
            </a:r>
            <a:r>
              <a:rPr lang="en-US" sz="4000" u="sng">
                <a:solidFill>
                  <a:schemeClr val="tx1"/>
                </a:solidFill>
                <a:latin typeface="Arial" charset="0"/>
              </a:rPr>
              <a:t>Anh</a:t>
            </a:r>
            <a:r>
              <a:rPr lang="en-US" sz="4000">
                <a:solidFill>
                  <a:schemeClr val="tx1"/>
                </a:solidFill>
                <a:latin typeface="Arial" charset="0"/>
              </a:rPr>
              <a:t> trẻ và thật khoẻ mạnh .</a:t>
            </a:r>
            <a:endParaRPr lang="en-US" sz="4000" u="sng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70000"/>
              </a:lnSpc>
            </a:pPr>
            <a:r>
              <a:rPr lang="en-US" sz="4000">
                <a:solidFill>
                  <a:schemeClr val="tx1"/>
                </a:solidFill>
                <a:latin typeface="Arial" charset="0"/>
              </a:rPr>
              <a:t>- </a:t>
            </a:r>
            <a:r>
              <a:rPr lang="en-US" sz="4000">
                <a:solidFill>
                  <a:srgbClr val="FF6699"/>
                </a:solidFill>
                <a:latin typeface="Arial" charset="0"/>
              </a:rPr>
              <a:t>Ai</a:t>
            </a:r>
            <a:r>
              <a:rPr lang="en-US" sz="4000">
                <a:solidFill>
                  <a:schemeClr val="tx1"/>
                </a:solidFill>
                <a:latin typeface="Arial" charset="0"/>
              </a:rPr>
              <a:t> trẻ và thật khoẻ mạnh?</a:t>
            </a:r>
            <a:endParaRPr lang="en-US" sz="4000">
              <a:latin typeface="Arial" charset="0"/>
            </a:endParaRPr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381000" y="5257800"/>
            <a:ext cx="8229600" cy="1190625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r>
              <a:rPr lang="en-US">
                <a:solidFill>
                  <a:srgbClr val="FF9966"/>
                </a:solidFill>
                <a:latin typeface="Arial" charset="0"/>
              </a:rPr>
              <a:t>Từ , ngữ trả lời cho câu hỏi</a:t>
            </a:r>
            <a:r>
              <a:rPr lang="en-US">
                <a:solidFill>
                  <a:srgbClr val="FFFF66"/>
                </a:solidFill>
                <a:latin typeface="Arial" charset="0"/>
              </a:rPr>
              <a:t> Ai</a:t>
            </a:r>
            <a:r>
              <a:rPr lang="en-US">
                <a:solidFill>
                  <a:srgbClr val="FF9966"/>
                </a:solidFill>
                <a:latin typeface="Arial" charset="0"/>
              </a:rPr>
              <a:t> ( cái gì , con gì )  chính là </a:t>
            </a:r>
            <a:r>
              <a:rPr lang="en-US">
                <a:solidFill>
                  <a:srgbClr val="FFFF66"/>
                </a:solidFill>
                <a:latin typeface="Arial" charset="0"/>
              </a:rPr>
              <a:t>CN</a:t>
            </a:r>
            <a:r>
              <a:rPr lang="en-US">
                <a:solidFill>
                  <a:srgbClr val="FF9966"/>
                </a:solidFill>
                <a:latin typeface="Arial" charset="0"/>
              </a:rPr>
              <a:t> của câu</a:t>
            </a: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build="p" animBg="1" autoUpdateAnimBg="0"/>
      <p:bldP spid="39939" grpId="0" build="p" autoUpdateAnimBg="0"/>
      <p:bldP spid="39940" grpId="0" build="p" autoUpdateAnimBg="0"/>
      <p:bldP spid="39943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/>
          <p:cNvSpPr>
            <a:spLocks noChangeArrowheads="1"/>
          </p:cNvSpPr>
          <p:nvPr>
            <p:ph type="title"/>
          </p:nvPr>
        </p:nvSpPr>
        <p:spPr>
          <a:xfrm>
            <a:off x="1295400" y="228600"/>
            <a:ext cx="6324600" cy="1600200"/>
          </a:xfrm>
          <a:prstGeom prst="wave">
            <a:avLst>
              <a:gd name="adj1" fmla="val 13056"/>
              <a:gd name="adj2" fmla="val -301"/>
            </a:avLst>
          </a:prstGeom>
          <a:solidFill>
            <a:srgbClr val="FFFF99"/>
          </a:solidFill>
        </p:spPr>
        <p:txBody>
          <a:bodyPr/>
          <a:lstStyle/>
          <a:p>
            <a:pPr algn="ctr"/>
            <a:r>
              <a:rPr lang="en-US" sz="4800" smtClean="0">
                <a:solidFill>
                  <a:srgbClr val="FF7C80"/>
                </a:solidFill>
                <a:latin typeface="Arial" charset="0"/>
              </a:rPr>
              <a:t/>
            </a:r>
            <a:br>
              <a:rPr lang="en-US" sz="4800" smtClean="0">
                <a:solidFill>
                  <a:srgbClr val="FF7C80"/>
                </a:solidFill>
                <a:latin typeface="Arial" charset="0"/>
              </a:rPr>
            </a:br>
            <a:r>
              <a:rPr lang="en-US" sz="4800" smtClean="0">
                <a:solidFill>
                  <a:srgbClr val="FF7C80"/>
                </a:solidFill>
                <a:latin typeface="Arial" charset="0"/>
              </a:rPr>
              <a:t/>
            </a:r>
            <a:br>
              <a:rPr lang="en-US" sz="4800" smtClean="0">
                <a:solidFill>
                  <a:srgbClr val="FF7C80"/>
                </a:solidFill>
                <a:latin typeface="Arial" charset="0"/>
              </a:rPr>
            </a:br>
            <a:r>
              <a:rPr lang="en-US" sz="4800" smtClean="0">
                <a:solidFill>
                  <a:srgbClr val="FF7C80"/>
                </a:solidFill>
                <a:latin typeface="Arial" charset="0"/>
              </a:rPr>
              <a:t/>
            </a:r>
            <a:br>
              <a:rPr lang="en-US" sz="4800" smtClean="0">
                <a:solidFill>
                  <a:srgbClr val="FF7C80"/>
                </a:solidFill>
                <a:latin typeface="Arial" charset="0"/>
              </a:rPr>
            </a:br>
            <a:r>
              <a:rPr lang="en-US" smtClean="0">
                <a:solidFill>
                  <a:srgbClr val="FF7C80"/>
                </a:solidFill>
                <a:latin typeface="Arial" charset="0"/>
              </a:rPr>
              <a:t/>
            </a:r>
            <a:br>
              <a:rPr lang="en-US" smtClean="0">
                <a:solidFill>
                  <a:srgbClr val="FF7C80"/>
                </a:solidFill>
                <a:latin typeface="Arial" charset="0"/>
              </a:rPr>
            </a:br>
            <a:r>
              <a:rPr lang="en-US" sz="4800" smtClean="0">
                <a:solidFill>
                  <a:srgbClr val="FF7C80"/>
                </a:solidFill>
                <a:latin typeface="Arial" charset="0"/>
              </a:rPr>
              <a:t>Ghi nhớ</a:t>
            </a:r>
            <a:endParaRPr lang="en-US" smtClean="0">
              <a:latin typeface="Arial" charset="0"/>
            </a:endParaRP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533400" y="2312988"/>
            <a:ext cx="8153400" cy="96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>
              <a:lnSpc>
                <a:spcPct val="70000"/>
              </a:lnSpc>
            </a:pPr>
            <a:r>
              <a:rPr lang="en-US" sz="4000">
                <a:solidFill>
                  <a:schemeClr val="tx1"/>
                </a:solidFill>
                <a:latin typeface="Arial" charset="0"/>
              </a:rPr>
              <a:t>Câu kể kiểu :  </a:t>
            </a:r>
            <a:r>
              <a:rPr lang="en-US" sz="4000">
                <a:solidFill>
                  <a:srgbClr val="0000FF"/>
                </a:solidFill>
                <a:latin typeface="Arial" charset="0"/>
              </a:rPr>
              <a:t>Ai - thế nào</a:t>
            </a:r>
            <a:r>
              <a:rPr lang="en-US" sz="4000">
                <a:solidFill>
                  <a:schemeClr val="tx1"/>
                </a:solidFill>
                <a:latin typeface="Arial" charset="0"/>
              </a:rPr>
              <a:t>  gồm hai bộ phận chính :</a:t>
            </a:r>
            <a:endParaRPr lang="en-US" sz="4000">
              <a:latin typeface="Arial" charset="0"/>
            </a:endParaRP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457200" y="3684588"/>
            <a:ext cx="8077200" cy="96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>
              <a:lnSpc>
                <a:spcPct val="70000"/>
              </a:lnSpc>
            </a:pPr>
            <a:r>
              <a:rPr lang="en-US" sz="4000">
                <a:solidFill>
                  <a:schemeClr val="tx1"/>
                </a:solidFill>
                <a:latin typeface="Arial" charset="0"/>
              </a:rPr>
              <a:t>- </a:t>
            </a:r>
            <a:r>
              <a:rPr lang="en-US" sz="4000">
                <a:solidFill>
                  <a:srgbClr val="FF3300"/>
                </a:solidFill>
                <a:latin typeface="Arial" charset="0"/>
              </a:rPr>
              <a:t>Chủ ngữ</a:t>
            </a:r>
            <a:r>
              <a:rPr lang="en-US" sz="4000">
                <a:solidFill>
                  <a:schemeClr val="tx1"/>
                </a:solidFill>
                <a:latin typeface="Arial" charset="0"/>
              </a:rPr>
              <a:t> trả lời cho câu hỏi : </a:t>
            </a:r>
            <a:r>
              <a:rPr lang="en-US" sz="4000">
                <a:solidFill>
                  <a:srgbClr val="0000FF"/>
                </a:solidFill>
                <a:latin typeface="Arial" charset="0"/>
              </a:rPr>
              <a:t>Ai</a:t>
            </a:r>
            <a:r>
              <a:rPr lang="en-US" sz="4000">
                <a:solidFill>
                  <a:schemeClr val="tx1"/>
                </a:solidFill>
                <a:latin typeface="Arial" charset="0"/>
              </a:rPr>
              <a:t> ( cái gì , con gì )</a:t>
            </a:r>
            <a:endParaRPr lang="en-US" sz="4000">
              <a:latin typeface="Arial" charset="0"/>
            </a:endParaRP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457200" y="4837113"/>
            <a:ext cx="83820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>
              <a:lnSpc>
                <a:spcPct val="70000"/>
              </a:lnSpc>
            </a:pPr>
            <a:r>
              <a:rPr lang="en-US" sz="4000">
                <a:solidFill>
                  <a:schemeClr val="tx1"/>
                </a:solidFill>
                <a:latin typeface="Arial" charset="0"/>
              </a:rPr>
              <a:t>- </a:t>
            </a:r>
            <a:r>
              <a:rPr lang="en-US" sz="4000">
                <a:solidFill>
                  <a:srgbClr val="FF3300"/>
                </a:solidFill>
                <a:latin typeface="Arial" charset="0"/>
              </a:rPr>
              <a:t>Vị ngữ</a:t>
            </a:r>
            <a:r>
              <a:rPr lang="en-US" sz="4000">
                <a:solidFill>
                  <a:schemeClr val="tx1"/>
                </a:solidFill>
                <a:latin typeface="Arial" charset="0"/>
              </a:rPr>
              <a:t> trả lời cho câu hỏi: </a:t>
            </a:r>
            <a:r>
              <a:rPr lang="en-US" sz="4000">
                <a:solidFill>
                  <a:srgbClr val="0000FF"/>
                </a:solidFill>
                <a:latin typeface="Arial" charset="0"/>
              </a:rPr>
              <a:t>Thế nào ?</a:t>
            </a:r>
          </a:p>
        </p:txBody>
      </p:sp>
      <p:sp>
        <p:nvSpPr>
          <p:cNvPr id="16390" name="AutoShape 1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01000" y="457200"/>
            <a:ext cx="76200" cy="76200"/>
          </a:xfrm>
          <a:prstGeom prst="actionButtonForwardNex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391" name="AutoShape 1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33400"/>
            <a:ext cx="381000" cy="533400"/>
          </a:xfrm>
          <a:prstGeom prst="actionButtonHome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40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6392" name="AutoShape 1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29600" y="1581150"/>
            <a:ext cx="184150" cy="647700"/>
          </a:xfrm>
          <a:prstGeom prst="actionButtonReturn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build="p" animBg="1" autoUpdateAnimBg="0"/>
      <p:bldP spid="41987" grpId="0" build="p" autoUpdateAnimBg="0"/>
      <p:bldP spid="41988" grpId="0" build="p" autoUpdateAnimBg="0"/>
      <p:bldP spid="4198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/>
          <p:cNvSpPr>
            <a:spLocks noChangeArrowheads="1"/>
          </p:cNvSpPr>
          <p:nvPr/>
        </p:nvSpPr>
        <p:spPr bwMode="auto">
          <a:xfrm>
            <a:off x="574675" y="95250"/>
            <a:ext cx="8434388" cy="1528763"/>
          </a:xfrm>
          <a:prstGeom prst="horizontalScroll">
            <a:avLst>
              <a:gd name="adj" fmla="val 25000"/>
            </a:avLst>
          </a:prstGeom>
          <a:solidFill>
            <a:srgbClr val="FFFF99"/>
          </a:solidFill>
          <a:ln w="3175">
            <a:solidFill>
              <a:srgbClr val="0000FF"/>
            </a:solidFill>
            <a:round/>
            <a:headEnd/>
            <a:tailEnd/>
          </a:ln>
        </p:spPr>
        <p:txBody>
          <a:bodyPr anchor="b">
            <a:spAutoFit/>
          </a:bodyPr>
          <a:lstStyle/>
          <a:p>
            <a:pPr algn="ctr"/>
            <a:r>
              <a:rPr lang="en-US" sz="4400">
                <a:solidFill>
                  <a:srgbClr val="9933FF"/>
                </a:solidFill>
                <a:latin typeface="Arial" charset="0"/>
              </a:rPr>
              <a:t>Luyện tập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838200" y="2711450"/>
            <a:ext cx="7467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49156" name="AutoShape 4"/>
          <p:cNvSpPr>
            <a:spLocks noChangeArrowheads="1"/>
          </p:cNvSpPr>
          <p:nvPr/>
        </p:nvSpPr>
        <p:spPr bwMode="auto">
          <a:xfrm>
            <a:off x="533400" y="1689100"/>
            <a:ext cx="8180388" cy="4238625"/>
          </a:xfrm>
          <a:prstGeom prst="roundRect">
            <a:avLst>
              <a:gd name="adj" fmla="val 11708"/>
            </a:avLst>
          </a:prstGeom>
          <a:solidFill>
            <a:srgbClr val="CCFF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anchor="b">
            <a:spAutoFit/>
          </a:bodyPr>
          <a:lstStyle/>
          <a:p>
            <a:pPr algn="just"/>
            <a:r>
              <a:rPr lang="en-US">
                <a:latin typeface="Arial" charset="0"/>
              </a:rPr>
              <a:t>Rồi những ng</a:t>
            </a:r>
            <a:r>
              <a:rPr lang="vi-VN">
                <a:latin typeface="Arial" charset="0"/>
              </a:rPr>
              <a:t>ư</a:t>
            </a:r>
            <a:r>
              <a:rPr lang="en-US">
                <a:latin typeface="Arial" charset="0"/>
              </a:rPr>
              <a:t>ời con cũng lớn lên và lần l</a:t>
            </a:r>
            <a:r>
              <a:rPr lang="vi-VN">
                <a:latin typeface="Arial" charset="0"/>
              </a:rPr>
              <a:t>ư</a:t>
            </a:r>
            <a:r>
              <a:rPr lang="en-US">
                <a:latin typeface="Arial" charset="0"/>
              </a:rPr>
              <a:t>ợt lên </a:t>
            </a:r>
            <a:r>
              <a:rPr lang="vi-VN">
                <a:latin typeface="Arial" charset="0"/>
              </a:rPr>
              <a:t>đư</a:t>
            </a:r>
            <a:r>
              <a:rPr lang="en-US">
                <a:latin typeface="Arial" charset="0"/>
              </a:rPr>
              <a:t>ờng. C</a:t>
            </a:r>
            <a:r>
              <a:rPr lang="vi-VN">
                <a:latin typeface="Arial" charset="0"/>
              </a:rPr>
              <a:t>ă</a:t>
            </a:r>
            <a:r>
              <a:rPr lang="en-US">
                <a:latin typeface="Arial" charset="0"/>
              </a:rPr>
              <a:t>n nhà trống vắng. Những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êm không ngủ , mẹ lại nghĩ về họ . Anh Khoa hồn nhiên , ruột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ể ngoài da. Anh Đức lầm lì, ít nói. Còn anh Tịnh thì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ĩnh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ạc chu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áo.</a:t>
            </a: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762000" y="6083300"/>
            <a:ext cx="7696200" cy="4889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>
              <a:lnSpc>
                <a:spcPct val="70000"/>
              </a:lnSpc>
            </a:pPr>
            <a:endParaRPr lang="en-US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 animBg="1" autoUpdateAnimBg="0"/>
      <p:bldP spid="49155" grpId="0" autoUpdateAnimBg="0"/>
      <p:bldP spid="49156" grpId="0" animBg="1" autoUpdateAnimBg="0"/>
      <p:bldP spid="49158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2"/>
          <p:cNvSpPr>
            <a:spLocks noChangeArrowheads="1"/>
          </p:cNvSpPr>
          <p:nvPr/>
        </p:nvSpPr>
        <p:spPr bwMode="auto">
          <a:xfrm>
            <a:off x="574675" y="-288925"/>
            <a:ext cx="8434388" cy="1528763"/>
          </a:xfrm>
          <a:prstGeom prst="horizontalScroll">
            <a:avLst>
              <a:gd name="adj" fmla="val 25000"/>
            </a:avLst>
          </a:prstGeom>
          <a:solidFill>
            <a:srgbClr val="FFFF99"/>
          </a:solidFill>
          <a:ln w="3175">
            <a:solidFill>
              <a:srgbClr val="0000FF"/>
            </a:solidFill>
            <a:round/>
            <a:headEnd/>
            <a:tailEnd/>
          </a:ln>
        </p:spPr>
        <p:txBody>
          <a:bodyPr anchor="b">
            <a:spAutoFit/>
          </a:bodyPr>
          <a:lstStyle/>
          <a:p>
            <a:pPr algn="ctr"/>
            <a:r>
              <a:rPr lang="en-US" sz="4400">
                <a:solidFill>
                  <a:srgbClr val="9933FF"/>
                </a:solidFill>
                <a:latin typeface="Arial" charset="0"/>
              </a:rPr>
              <a:t>Luyện tập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838200" y="2711450"/>
            <a:ext cx="7467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50180" name="AutoShape 4"/>
          <p:cNvSpPr>
            <a:spLocks noChangeArrowheads="1"/>
          </p:cNvSpPr>
          <p:nvPr/>
        </p:nvSpPr>
        <p:spPr bwMode="auto">
          <a:xfrm>
            <a:off x="533400" y="1355725"/>
            <a:ext cx="8275638" cy="3478213"/>
          </a:xfrm>
          <a:prstGeom prst="roundRect">
            <a:avLst>
              <a:gd name="adj" fmla="val 11708"/>
            </a:avLst>
          </a:prstGeom>
          <a:solidFill>
            <a:srgbClr val="CCFF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anchor="b">
            <a:spAutoFit/>
          </a:bodyPr>
          <a:lstStyle/>
          <a:p>
            <a:pPr>
              <a:lnSpc>
                <a:spcPct val="70000"/>
              </a:lnSpc>
            </a:pPr>
            <a:r>
              <a:rPr lang="en-US">
                <a:latin typeface="Arial" charset="0"/>
              </a:rPr>
              <a:t>1 - Tìm các câu kể kiểu Ai - thế nào trong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oạn v</a:t>
            </a:r>
            <a:r>
              <a:rPr lang="vi-VN">
                <a:latin typeface="Arial" charset="0"/>
              </a:rPr>
              <a:t>ă</a:t>
            </a:r>
            <a:r>
              <a:rPr lang="en-US">
                <a:latin typeface="Arial" charset="0"/>
              </a:rPr>
              <a:t>n.</a:t>
            </a:r>
          </a:p>
          <a:p>
            <a:pPr>
              <a:lnSpc>
                <a:spcPct val="70000"/>
              </a:lnSpc>
            </a:pPr>
            <a:r>
              <a:rPr lang="en-US">
                <a:latin typeface="Arial" charset="0"/>
              </a:rPr>
              <a:t>2 - Xác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ịnh CN - VN trong các câu vừa tìm </a:t>
            </a:r>
            <a:r>
              <a:rPr lang="vi-VN">
                <a:latin typeface="Arial" charset="0"/>
              </a:rPr>
              <a:t>đư</a:t>
            </a:r>
            <a:r>
              <a:rPr lang="en-US">
                <a:latin typeface="Arial" charset="0"/>
              </a:rPr>
              <a:t>ợc .</a:t>
            </a:r>
          </a:p>
          <a:p>
            <a:pPr>
              <a:lnSpc>
                <a:spcPct val="70000"/>
              </a:lnSpc>
            </a:pPr>
            <a:r>
              <a:rPr lang="en-US">
                <a:latin typeface="Arial" charset="0"/>
              </a:rPr>
              <a:t>- CN các conviết chữ màu xanh.</a:t>
            </a:r>
          </a:p>
          <a:p>
            <a:pPr>
              <a:lnSpc>
                <a:spcPct val="70000"/>
              </a:lnSpc>
            </a:pPr>
            <a:r>
              <a:rPr lang="en-US">
                <a:latin typeface="Arial" charset="0"/>
              </a:rPr>
              <a:t>- VN các con viết chữ màu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ỏ.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762000" y="4706938"/>
            <a:ext cx="8077200" cy="164306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>
              <a:lnSpc>
                <a:spcPct val="70000"/>
              </a:lnSpc>
            </a:pPr>
            <a:r>
              <a:rPr lang="en-US">
                <a:latin typeface="Arial" charset="0"/>
              </a:rPr>
              <a:t>Các con làm việc theo nhóm 3, mỗi bàn một nhóm viết ra giẩy to. Chúng ta thi xem nhóm nào làm nhanh và chính xác.</a:t>
            </a: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0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 animBg="1" autoUpdateAnimBg="0"/>
      <p:bldP spid="50179" grpId="0" autoUpdateAnimBg="0"/>
      <p:bldP spid="50180" grpId="0" animBg="1" autoUpdateAnimBg="0"/>
      <p:bldP spid="50181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2"/>
          <p:cNvSpPr>
            <a:spLocks noChangeArrowheads="1"/>
          </p:cNvSpPr>
          <p:nvPr/>
        </p:nvSpPr>
        <p:spPr bwMode="auto">
          <a:xfrm>
            <a:off x="1588" y="-722313"/>
            <a:ext cx="9139237" cy="1409701"/>
          </a:xfrm>
          <a:prstGeom prst="ellipseRibbon2">
            <a:avLst>
              <a:gd name="adj1" fmla="val 12500"/>
              <a:gd name="adj2" fmla="val 50000"/>
              <a:gd name="adj3" fmla="val 12500"/>
            </a:avLst>
          </a:prstGeom>
          <a:solidFill>
            <a:schemeClr val="hlink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anchor="b">
            <a:spAutoFit/>
          </a:bodyPr>
          <a:lstStyle/>
          <a:p>
            <a:r>
              <a:rPr kumimoji="0" lang="en-US">
                <a:solidFill>
                  <a:srgbClr val="990099"/>
                </a:solidFill>
                <a:latin typeface="Arial" charset="0"/>
              </a:rPr>
              <a:t>	</a:t>
            </a:r>
            <a:r>
              <a:rPr kumimoji="0" lang="en-US">
                <a:solidFill>
                  <a:schemeClr val="accent2"/>
                </a:solidFill>
                <a:latin typeface="Arial" charset="0"/>
              </a:rPr>
              <a:t>Câu kể Ai - thế nào trong </a:t>
            </a:r>
            <a:r>
              <a:rPr kumimoji="0" lang="vi-VN">
                <a:solidFill>
                  <a:schemeClr val="accent2"/>
                </a:solidFill>
                <a:latin typeface="Arial" charset="0"/>
              </a:rPr>
              <a:t>đ</a:t>
            </a:r>
            <a:r>
              <a:rPr kumimoji="0" lang="en-US">
                <a:solidFill>
                  <a:schemeClr val="accent2"/>
                </a:solidFill>
                <a:latin typeface="Arial" charset="0"/>
              </a:rPr>
              <a:t>oạn v</a:t>
            </a:r>
            <a:r>
              <a:rPr kumimoji="0" lang="vi-VN">
                <a:solidFill>
                  <a:schemeClr val="accent2"/>
                </a:solidFill>
                <a:latin typeface="Arial" charset="0"/>
              </a:rPr>
              <a:t>ă</a:t>
            </a:r>
            <a:r>
              <a:rPr kumimoji="0" lang="en-US">
                <a:solidFill>
                  <a:schemeClr val="accent2"/>
                </a:solidFill>
                <a:latin typeface="Arial" charset="0"/>
              </a:rPr>
              <a:t>n : 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533400" y="1812925"/>
            <a:ext cx="8229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r>
              <a:rPr kumimoji="0" lang="en-US" u="sng">
                <a:solidFill>
                  <a:srgbClr val="018BA7"/>
                </a:solidFill>
                <a:latin typeface="Arial" charset="0"/>
              </a:rPr>
              <a:t>Câu 1</a:t>
            </a:r>
            <a:r>
              <a:rPr kumimoji="0" lang="en-US">
                <a:solidFill>
                  <a:schemeClr val="tx1"/>
                </a:solidFill>
                <a:latin typeface="Arial" charset="0"/>
              </a:rPr>
              <a:t> :Rồi </a:t>
            </a:r>
            <a:r>
              <a:rPr kumimoji="0" lang="en-US">
                <a:solidFill>
                  <a:srgbClr val="0000FF"/>
                </a:solidFill>
                <a:latin typeface="Arial" charset="0"/>
              </a:rPr>
              <a:t>những ng</a:t>
            </a:r>
            <a:r>
              <a:rPr kumimoji="0" lang="vi-VN">
                <a:solidFill>
                  <a:srgbClr val="0000FF"/>
                </a:solidFill>
                <a:latin typeface="Arial" charset="0"/>
              </a:rPr>
              <a:t>ư</a:t>
            </a:r>
            <a:r>
              <a:rPr kumimoji="0" lang="en-US">
                <a:solidFill>
                  <a:srgbClr val="0000FF"/>
                </a:solidFill>
                <a:latin typeface="Arial" charset="0"/>
              </a:rPr>
              <a:t>ời con</a:t>
            </a:r>
            <a:r>
              <a:rPr kumimoji="0" lang="en-US">
                <a:solidFill>
                  <a:schemeClr val="tx1"/>
                </a:solidFill>
                <a:latin typeface="Arial" charset="0"/>
              </a:rPr>
              <a:t> </a:t>
            </a:r>
            <a:r>
              <a:rPr kumimoji="0" lang="en-US">
                <a:solidFill>
                  <a:srgbClr val="FF0000"/>
                </a:solidFill>
                <a:latin typeface="Arial" charset="0"/>
              </a:rPr>
              <a:t>cũng lớn lên và lần l</a:t>
            </a:r>
            <a:r>
              <a:rPr kumimoji="0" lang="vi-VN">
                <a:solidFill>
                  <a:srgbClr val="FF0000"/>
                </a:solidFill>
                <a:latin typeface="Arial" charset="0"/>
              </a:rPr>
              <a:t>ư</a:t>
            </a:r>
            <a:r>
              <a:rPr kumimoji="0" lang="en-US">
                <a:solidFill>
                  <a:srgbClr val="FF0000"/>
                </a:solidFill>
                <a:latin typeface="Arial" charset="0"/>
              </a:rPr>
              <a:t>ợt lên </a:t>
            </a:r>
            <a:r>
              <a:rPr kumimoji="0" lang="vi-VN">
                <a:solidFill>
                  <a:srgbClr val="FF0000"/>
                </a:solidFill>
                <a:latin typeface="Arial" charset="0"/>
              </a:rPr>
              <a:t>đư</a:t>
            </a:r>
            <a:r>
              <a:rPr kumimoji="0" lang="en-US">
                <a:solidFill>
                  <a:srgbClr val="FF0000"/>
                </a:solidFill>
                <a:latin typeface="Arial" charset="0"/>
              </a:rPr>
              <a:t>ờng.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304800" y="5241925"/>
            <a:ext cx="8077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r>
              <a:rPr kumimoji="0" lang="en-US" u="sng">
                <a:solidFill>
                  <a:srgbClr val="018BA7"/>
                </a:solidFill>
                <a:latin typeface="Arial" charset="0"/>
              </a:rPr>
              <a:t>Câu 4</a:t>
            </a:r>
            <a:r>
              <a:rPr kumimoji="0" lang="en-US">
                <a:solidFill>
                  <a:schemeClr val="tx1"/>
                </a:solidFill>
                <a:latin typeface="Arial" charset="0"/>
              </a:rPr>
              <a:t> : </a:t>
            </a:r>
            <a:r>
              <a:rPr kumimoji="0" lang="en-US">
                <a:solidFill>
                  <a:srgbClr val="0000FF"/>
                </a:solidFill>
                <a:latin typeface="Arial" charset="0"/>
              </a:rPr>
              <a:t>Anh Đức</a:t>
            </a:r>
            <a:r>
              <a:rPr kumimoji="0" lang="en-US">
                <a:solidFill>
                  <a:schemeClr val="tx1"/>
                </a:solidFill>
                <a:latin typeface="Arial" charset="0"/>
              </a:rPr>
              <a:t> </a:t>
            </a:r>
            <a:r>
              <a:rPr kumimoji="0" lang="en-US">
                <a:solidFill>
                  <a:srgbClr val="FF0000"/>
                </a:solidFill>
                <a:latin typeface="Arial" charset="0"/>
              </a:rPr>
              <a:t>lầm lì ít nói</a:t>
            </a:r>
            <a:endParaRPr kumimoji="0" lang="en-US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457200" y="3184525"/>
            <a:ext cx="7848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r>
              <a:rPr kumimoji="0" lang="en-US" u="sng">
                <a:solidFill>
                  <a:srgbClr val="018BA7"/>
                </a:solidFill>
                <a:latin typeface="Arial" charset="0"/>
              </a:rPr>
              <a:t>Câu 2</a:t>
            </a:r>
            <a:r>
              <a:rPr kumimoji="0" lang="en-US">
                <a:solidFill>
                  <a:schemeClr val="tx1"/>
                </a:solidFill>
                <a:latin typeface="Arial" charset="0"/>
              </a:rPr>
              <a:t> : </a:t>
            </a:r>
            <a:r>
              <a:rPr kumimoji="0" lang="en-US">
                <a:solidFill>
                  <a:srgbClr val="0000FF"/>
                </a:solidFill>
                <a:latin typeface="Arial" charset="0"/>
              </a:rPr>
              <a:t>C</a:t>
            </a:r>
            <a:r>
              <a:rPr kumimoji="0" lang="vi-VN">
                <a:solidFill>
                  <a:srgbClr val="0000FF"/>
                </a:solidFill>
                <a:latin typeface="Arial" charset="0"/>
              </a:rPr>
              <a:t>ă</a:t>
            </a:r>
            <a:r>
              <a:rPr kumimoji="0" lang="en-US">
                <a:solidFill>
                  <a:srgbClr val="0000FF"/>
                </a:solidFill>
                <a:latin typeface="Arial" charset="0"/>
              </a:rPr>
              <a:t>n nhà</a:t>
            </a:r>
            <a:r>
              <a:rPr kumimoji="0" lang="en-US">
                <a:solidFill>
                  <a:schemeClr val="tx1"/>
                </a:solidFill>
                <a:latin typeface="Arial" charset="0"/>
              </a:rPr>
              <a:t> </a:t>
            </a:r>
            <a:r>
              <a:rPr kumimoji="0" lang="en-US">
                <a:solidFill>
                  <a:srgbClr val="FF0000"/>
                </a:solidFill>
                <a:latin typeface="Arial" charset="0"/>
              </a:rPr>
              <a:t>trống vắng</a:t>
            </a:r>
            <a:r>
              <a:rPr kumimoji="0" lang="en-US">
                <a:solidFill>
                  <a:schemeClr val="tx1"/>
                </a:solidFill>
                <a:latin typeface="Arial" charset="0"/>
              </a:rPr>
              <a:t>.</a:t>
            </a:r>
            <a:endParaRPr kumimoji="0" 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457200" y="3870325"/>
            <a:ext cx="7162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r>
              <a:rPr kumimoji="0" lang="en-US" u="sng">
                <a:solidFill>
                  <a:srgbClr val="018BA7"/>
                </a:solidFill>
                <a:latin typeface="Arial" charset="0"/>
              </a:rPr>
              <a:t>Câu 3</a:t>
            </a:r>
            <a:r>
              <a:rPr kumimoji="0" lang="en-US">
                <a:solidFill>
                  <a:schemeClr val="tx1"/>
                </a:solidFill>
                <a:latin typeface="Arial" charset="0"/>
              </a:rPr>
              <a:t> : </a:t>
            </a:r>
            <a:r>
              <a:rPr kumimoji="0" lang="en-US">
                <a:solidFill>
                  <a:srgbClr val="0000FF"/>
                </a:solidFill>
                <a:latin typeface="Arial" charset="0"/>
              </a:rPr>
              <a:t>Anh Khoa</a:t>
            </a:r>
            <a:r>
              <a:rPr kumimoji="0" lang="en-US">
                <a:solidFill>
                  <a:schemeClr val="tx1"/>
                </a:solidFill>
                <a:latin typeface="Arial" charset="0"/>
              </a:rPr>
              <a:t> </a:t>
            </a:r>
            <a:r>
              <a:rPr kumimoji="0" lang="en-US">
                <a:solidFill>
                  <a:srgbClr val="FF0000"/>
                </a:solidFill>
                <a:latin typeface="Arial" charset="0"/>
              </a:rPr>
              <a:t>hồn nhiên ruột </a:t>
            </a:r>
            <a:r>
              <a:rPr kumimoji="0" lang="vi-VN">
                <a:solidFill>
                  <a:srgbClr val="FF0000"/>
                </a:solidFill>
                <a:latin typeface="Arial" charset="0"/>
              </a:rPr>
              <a:t>đ</a:t>
            </a:r>
            <a:r>
              <a:rPr kumimoji="0" lang="en-US">
                <a:solidFill>
                  <a:srgbClr val="FF0000"/>
                </a:solidFill>
                <a:latin typeface="Arial" charset="0"/>
              </a:rPr>
              <a:t>ể ngoài da.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304800" y="5229225"/>
            <a:ext cx="8839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r>
              <a:rPr kumimoji="0" lang="en-US" u="sng">
                <a:solidFill>
                  <a:srgbClr val="018BA7"/>
                </a:solidFill>
                <a:latin typeface="Arial" charset="0"/>
              </a:rPr>
              <a:t>Câu 5</a:t>
            </a:r>
            <a:r>
              <a:rPr lang="en-US" sz="3200">
                <a:latin typeface="Arial" charset="0"/>
              </a:rPr>
              <a:t> : </a:t>
            </a:r>
            <a:r>
              <a:rPr kumimoji="0" lang="en-US">
                <a:solidFill>
                  <a:srgbClr val="0000FF"/>
                </a:solidFill>
                <a:latin typeface="Arial" charset="0"/>
              </a:rPr>
              <a:t>Còn anh Tịnh</a:t>
            </a:r>
            <a:r>
              <a:rPr lang="en-US" sz="3200">
                <a:latin typeface="Arial" charset="0"/>
              </a:rPr>
              <a:t> </a:t>
            </a:r>
            <a:r>
              <a:rPr kumimoji="0" lang="en-US">
                <a:solidFill>
                  <a:srgbClr val="FF0000"/>
                </a:solidFill>
                <a:latin typeface="Arial" charset="0"/>
              </a:rPr>
              <a:t>thì </a:t>
            </a:r>
            <a:r>
              <a:rPr kumimoji="0" lang="vi-VN">
                <a:solidFill>
                  <a:srgbClr val="FF0000"/>
                </a:solidFill>
                <a:latin typeface="Arial" charset="0"/>
              </a:rPr>
              <a:t>đ</a:t>
            </a:r>
            <a:r>
              <a:rPr kumimoji="0" lang="en-US">
                <a:solidFill>
                  <a:srgbClr val="FF0000"/>
                </a:solidFill>
                <a:latin typeface="Arial" charset="0"/>
              </a:rPr>
              <a:t>ĩnh </a:t>
            </a:r>
            <a:r>
              <a:rPr kumimoji="0" lang="vi-VN">
                <a:solidFill>
                  <a:srgbClr val="FF0000"/>
                </a:solidFill>
                <a:latin typeface="Arial" charset="0"/>
              </a:rPr>
              <a:t>đ</a:t>
            </a:r>
            <a:r>
              <a:rPr kumimoji="0" lang="en-US">
                <a:solidFill>
                  <a:srgbClr val="FF0000"/>
                </a:solidFill>
                <a:latin typeface="Arial" charset="0"/>
              </a:rPr>
              <a:t>ạc chu </a:t>
            </a:r>
            <a:r>
              <a:rPr kumimoji="0" lang="vi-VN">
                <a:solidFill>
                  <a:srgbClr val="FF0000"/>
                </a:solidFill>
                <a:latin typeface="Arial" charset="0"/>
              </a:rPr>
              <a:t>đ</a:t>
            </a:r>
            <a:r>
              <a:rPr kumimoji="0" lang="en-US">
                <a:solidFill>
                  <a:srgbClr val="FF0000"/>
                </a:solidFill>
                <a:latin typeface="Arial" charset="0"/>
              </a:rPr>
              <a:t>áo</a:t>
            </a: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nimBg="1" autoUpdateAnimBg="0"/>
      <p:bldP spid="44035" grpId="0" autoUpdateAnimBg="0"/>
      <p:bldP spid="44036" grpId="0" autoUpdateAnimBg="0"/>
      <p:bldP spid="44037" grpId="0" autoUpdateAnimBg="0"/>
      <p:bldP spid="44038" grpId="0" autoUpdateAnimBg="0"/>
      <p:bldP spid="44039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AutoShape 5"/>
          <p:cNvSpPr>
            <a:spLocks noChangeArrowheads="1"/>
          </p:cNvSpPr>
          <p:nvPr/>
        </p:nvSpPr>
        <p:spPr bwMode="auto">
          <a:xfrm>
            <a:off x="762000" y="-109538"/>
            <a:ext cx="8382000" cy="1590676"/>
          </a:xfrm>
          <a:prstGeom prst="irregularSeal2">
            <a:avLst/>
          </a:prstGeom>
          <a:solidFill>
            <a:srgbClr val="FFCCFF"/>
          </a:solidFill>
          <a:ln w="9525">
            <a:solidFill>
              <a:srgbClr val="993366"/>
            </a:solidFill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ctr"/>
            <a:r>
              <a:rPr lang="en-US" sz="4000">
                <a:solidFill>
                  <a:schemeClr val="accent1"/>
                </a:solidFill>
                <a:latin typeface="Arial" charset="0"/>
              </a:rPr>
              <a:t>Bài 2</a:t>
            </a:r>
            <a:endParaRPr lang="en-US" sz="4000">
              <a:latin typeface="Arial" charset="0"/>
            </a:endParaRP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533400" y="1522413"/>
            <a:ext cx="815340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r>
              <a:rPr lang="en-US">
                <a:latin typeface="Arial" charset="0"/>
              </a:rPr>
              <a:t>Hãy kể về các bạn trong bức tranh d</a:t>
            </a:r>
            <a:r>
              <a:rPr lang="vi-VN">
                <a:latin typeface="Arial" charset="0"/>
              </a:rPr>
              <a:t>ư</a:t>
            </a:r>
            <a:r>
              <a:rPr lang="en-US">
                <a:latin typeface="Arial" charset="0"/>
              </a:rPr>
              <a:t>ới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ây, trong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ó sử dụng một số câu kể kiểu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Ai - thế nào</a:t>
            </a:r>
            <a:r>
              <a:rPr lang="en-US">
                <a:latin typeface="Arial" charset="0"/>
              </a:rPr>
              <a:t>. ( từ 3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ến 5 câu ) </a:t>
            </a:r>
          </a:p>
        </p:txBody>
      </p:sp>
      <p:graphicFrame>
        <p:nvGraphicFramePr>
          <p:cNvPr id="54272" name="Object 0"/>
          <p:cNvGraphicFramePr>
            <a:graphicFrameLocks noChangeAspect="1"/>
          </p:cNvGraphicFramePr>
          <p:nvPr/>
        </p:nvGraphicFramePr>
        <p:xfrm>
          <a:off x="6858000" y="3505200"/>
          <a:ext cx="1820863" cy="3048000"/>
        </p:xfrm>
        <a:graphic>
          <a:graphicData uri="http://schemas.openxmlformats.org/presentationml/2006/ole">
            <p:oleObj spid="_x0000_s3074" name="Clip" r:id="rId3" imgW="1820863" imgH="2530475" progId="MS_ClipArt_Gallery.2">
              <p:embed/>
            </p:oleObj>
          </a:graphicData>
        </a:graphic>
      </p:graphicFrame>
      <p:graphicFrame>
        <p:nvGraphicFramePr>
          <p:cNvPr id="54273" name="Object 1"/>
          <p:cNvGraphicFramePr>
            <a:graphicFrameLocks noChangeAspect="1"/>
          </p:cNvGraphicFramePr>
          <p:nvPr/>
        </p:nvGraphicFramePr>
        <p:xfrm>
          <a:off x="4572000" y="3505200"/>
          <a:ext cx="2105025" cy="3067050"/>
        </p:xfrm>
        <a:graphic>
          <a:graphicData uri="http://schemas.openxmlformats.org/presentationml/2006/ole">
            <p:oleObj spid="_x0000_s3075" name="Bitmap Image" r:id="rId4" imgW="2104762" imgH="3067478" progId="Paint.Picture">
              <p:embed/>
            </p:oleObj>
          </a:graphicData>
        </a:graphic>
      </p:graphicFrame>
      <p:sp>
        <p:nvSpPr>
          <p:cNvPr id="45081" name="Text Box 25"/>
          <p:cNvSpPr txBox="1">
            <a:spLocks noChangeArrowheads="1"/>
          </p:cNvSpPr>
          <p:nvPr/>
        </p:nvSpPr>
        <p:spPr bwMode="auto">
          <a:xfrm>
            <a:off x="2209800" y="339725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45085" name="Text Box 29"/>
          <p:cNvSpPr txBox="1">
            <a:spLocks noChangeArrowheads="1"/>
          </p:cNvSpPr>
          <p:nvPr/>
        </p:nvSpPr>
        <p:spPr bwMode="auto">
          <a:xfrm>
            <a:off x="2971800" y="492125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endParaRPr lang="en-US">
              <a:latin typeface="Arial" charset="0"/>
            </a:endParaRPr>
          </a:p>
        </p:txBody>
      </p:sp>
      <p:graphicFrame>
        <p:nvGraphicFramePr>
          <p:cNvPr id="54274" name="Object 2"/>
          <p:cNvGraphicFramePr>
            <a:graphicFrameLocks noChangeAspect="1"/>
          </p:cNvGraphicFramePr>
          <p:nvPr/>
        </p:nvGraphicFramePr>
        <p:xfrm>
          <a:off x="2133600" y="3505200"/>
          <a:ext cx="2286000" cy="2667000"/>
        </p:xfrm>
        <a:graphic>
          <a:graphicData uri="http://schemas.openxmlformats.org/presentationml/2006/ole">
            <p:oleObj spid="_x0000_s3076" name="Clip" r:id="rId5" imgW="7048500" imgH="4586288" progId="MS_ClipArt_Gallery.2">
              <p:embed/>
            </p:oleObj>
          </a:graphicData>
        </a:graphic>
      </p:graphicFrame>
      <p:sp>
        <p:nvSpPr>
          <p:cNvPr id="45087" name="Text Box 31"/>
          <p:cNvSpPr txBox="1">
            <a:spLocks noChangeArrowheads="1"/>
          </p:cNvSpPr>
          <p:nvPr/>
        </p:nvSpPr>
        <p:spPr bwMode="auto">
          <a:xfrm>
            <a:off x="685800" y="3930650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endParaRPr lang="en-US">
              <a:latin typeface="Arial" charset="0"/>
            </a:endParaRPr>
          </a:p>
        </p:txBody>
      </p:sp>
      <p:graphicFrame>
        <p:nvGraphicFramePr>
          <p:cNvPr id="54275" name="Object 3"/>
          <p:cNvGraphicFramePr>
            <a:graphicFrameLocks noChangeAspect="1"/>
          </p:cNvGraphicFramePr>
          <p:nvPr/>
        </p:nvGraphicFramePr>
        <p:xfrm flipH="1">
          <a:off x="381000" y="3429000"/>
          <a:ext cx="1844675" cy="2724150"/>
        </p:xfrm>
        <a:graphic>
          <a:graphicData uri="http://schemas.openxmlformats.org/presentationml/2006/ole">
            <p:oleObj spid="_x0000_s3077" name="Clip" r:id="rId6" imgW="3794125" imgH="5600700" progId="MS_ClipArt_Gallery.2">
              <p:embed/>
            </p:oleObj>
          </a:graphicData>
        </a:graphic>
      </p:graphicFrame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4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4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4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5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5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1" grpId="0" animBg="1" autoUpdateAnimBg="0"/>
      <p:bldP spid="45062" grpId="0" autoUpdateAnimBg="0"/>
      <p:bldP spid="45081" grpId="0" autoUpdateAnimBg="0"/>
      <p:bldP spid="45085" grpId="0" autoUpdateAnimBg="0"/>
      <p:bldP spid="45087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/>
          <p:cNvSpPr>
            <a:spLocks noChangeArrowheads="1"/>
          </p:cNvSpPr>
          <p:nvPr/>
        </p:nvSpPr>
        <p:spPr bwMode="auto">
          <a:xfrm>
            <a:off x="304800" y="-1192213"/>
            <a:ext cx="8839200" cy="3484563"/>
          </a:xfrm>
          <a:prstGeom prst="horizontalScroll">
            <a:avLst>
              <a:gd name="adj" fmla="val 25000"/>
            </a:avLst>
          </a:prstGeom>
          <a:solidFill>
            <a:srgbClr val="FFFF99"/>
          </a:solidFill>
          <a:ln w="3175">
            <a:solidFill>
              <a:srgbClr val="0000FF"/>
            </a:solidFill>
            <a:round/>
            <a:headEnd/>
            <a:tailEnd/>
          </a:ln>
        </p:spPr>
        <p:txBody>
          <a:bodyPr anchor="b">
            <a:spAutoFit/>
          </a:bodyPr>
          <a:lstStyle/>
          <a:p>
            <a:r>
              <a:rPr lang="en-US">
                <a:solidFill>
                  <a:srgbClr val="9933FF"/>
                </a:solidFill>
                <a:latin typeface="Arial" charset="0"/>
              </a:rPr>
              <a:t>Đoạn v</a:t>
            </a:r>
            <a:r>
              <a:rPr lang="vi-VN">
                <a:solidFill>
                  <a:srgbClr val="9933FF"/>
                </a:solidFill>
                <a:latin typeface="Arial" charset="0"/>
              </a:rPr>
              <a:t>ă</a:t>
            </a:r>
            <a:r>
              <a:rPr lang="en-US">
                <a:solidFill>
                  <a:srgbClr val="9933FF"/>
                </a:solidFill>
                <a:latin typeface="Arial" charset="0"/>
              </a:rPr>
              <a:t>n kể các bạn trong  bức tranh có sử dụng một số câu kiểu Ai - thế nào 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838200" y="2711450"/>
            <a:ext cx="7467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46086" name="AutoShape 6"/>
          <p:cNvSpPr>
            <a:spLocks noChangeArrowheads="1"/>
          </p:cNvSpPr>
          <p:nvPr/>
        </p:nvSpPr>
        <p:spPr bwMode="auto">
          <a:xfrm>
            <a:off x="533400" y="2146300"/>
            <a:ext cx="8148638" cy="4238625"/>
          </a:xfrm>
          <a:prstGeom prst="roundRect">
            <a:avLst>
              <a:gd name="adj" fmla="val 11708"/>
            </a:avLst>
          </a:prstGeom>
          <a:solidFill>
            <a:srgbClr val="CCFF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anchor="b">
            <a:spAutoFit/>
          </a:bodyPr>
          <a:lstStyle/>
          <a:p>
            <a:pPr algn="just"/>
            <a:r>
              <a:rPr lang="en-US">
                <a:latin typeface="Arial" charset="0"/>
              </a:rPr>
              <a:t>Tổ của tôi có 4 ng</a:t>
            </a:r>
            <a:r>
              <a:rPr lang="vi-VN">
                <a:latin typeface="Arial" charset="0"/>
              </a:rPr>
              <a:t>ư</a:t>
            </a:r>
            <a:r>
              <a:rPr lang="en-US">
                <a:latin typeface="Arial" charset="0"/>
              </a:rPr>
              <a:t>ời . </a:t>
            </a:r>
            <a:r>
              <a:rPr lang="en-US">
                <a:solidFill>
                  <a:srgbClr val="CC6600"/>
                </a:solidFill>
                <a:latin typeface="Arial" charset="0"/>
              </a:rPr>
              <a:t>Mạnh thì nghịch ngợm hay ngắt lá , bẻ cành</a:t>
            </a:r>
            <a:r>
              <a:rPr lang="en-US">
                <a:latin typeface="Arial" charset="0"/>
              </a:rPr>
              <a:t>. </a:t>
            </a:r>
            <a:r>
              <a:rPr lang="en-US">
                <a:solidFill>
                  <a:srgbClr val="CC6600"/>
                </a:solidFill>
                <a:latin typeface="Arial" charset="0"/>
              </a:rPr>
              <a:t>Hùng vui tính</a:t>
            </a:r>
            <a:r>
              <a:rPr lang="en-US">
                <a:latin typeface="Arial" charset="0"/>
              </a:rPr>
              <a:t>. Hắn th</a:t>
            </a:r>
            <a:r>
              <a:rPr lang="vi-VN">
                <a:latin typeface="Arial" charset="0"/>
              </a:rPr>
              <a:t>ư</a:t>
            </a:r>
            <a:r>
              <a:rPr lang="en-US">
                <a:latin typeface="Arial" charset="0"/>
              </a:rPr>
              <a:t>ờng gọi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iện  trêu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ùa bạn bè. </a:t>
            </a:r>
            <a:r>
              <a:rPr lang="en-US">
                <a:solidFill>
                  <a:srgbClr val="CC6600"/>
                </a:solidFill>
                <a:latin typeface="Arial" charset="0"/>
              </a:rPr>
              <a:t>Thắng trầm ngâm</a:t>
            </a:r>
            <a:r>
              <a:rPr lang="en-US">
                <a:latin typeface="Arial" charset="0"/>
              </a:rPr>
              <a:t> .Các bạn gọi nó là nhà Bác học . Còn </a:t>
            </a:r>
            <a:r>
              <a:rPr lang="en-US">
                <a:solidFill>
                  <a:srgbClr val="CC6600"/>
                </a:solidFill>
                <a:latin typeface="Arial" charset="0"/>
              </a:rPr>
              <a:t>tôi luôn  ch</a:t>
            </a:r>
            <a:r>
              <a:rPr lang="vi-VN">
                <a:solidFill>
                  <a:srgbClr val="CC6600"/>
                </a:solidFill>
                <a:latin typeface="Arial" charset="0"/>
              </a:rPr>
              <a:t>ă</a:t>
            </a:r>
            <a:r>
              <a:rPr lang="en-US">
                <a:solidFill>
                  <a:srgbClr val="CC6600"/>
                </a:solidFill>
                <a:latin typeface="Arial" charset="0"/>
              </a:rPr>
              <a:t>m chỉ học hành</a:t>
            </a:r>
            <a:r>
              <a:rPr lang="en-US">
                <a:latin typeface="Arial" charset="0"/>
              </a:rPr>
              <a:t> nên các bạn bầu làm tổ tr</a:t>
            </a:r>
            <a:r>
              <a:rPr lang="vi-VN">
                <a:latin typeface="Arial" charset="0"/>
              </a:rPr>
              <a:t>ư</a:t>
            </a:r>
            <a:r>
              <a:rPr lang="en-US">
                <a:latin typeface="Arial" charset="0"/>
              </a:rPr>
              <a:t>ởng.</a:t>
            </a: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 animBg="1" autoUpdateAnimBg="0"/>
      <p:bldP spid="46084" grpId="0" autoUpdateAnimBg="0"/>
      <p:bldP spid="46086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FFFF99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AutoShape 2"/>
          <p:cNvSpPr>
            <a:spLocks noChangeArrowheads="1"/>
          </p:cNvSpPr>
          <p:nvPr/>
        </p:nvSpPr>
        <p:spPr bwMode="auto">
          <a:xfrm>
            <a:off x="0" y="-703263"/>
            <a:ext cx="9140825" cy="3114676"/>
          </a:xfrm>
          <a:prstGeom prst="star5">
            <a:avLst/>
          </a:prstGeom>
          <a:solidFill>
            <a:srgbClr val="CC99FF"/>
          </a:solidFill>
          <a:ln w="3175">
            <a:solidFill>
              <a:srgbClr val="990099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>
                <a:solidFill>
                  <a:srgbClr val="008000"/>
                </a:solidFill>
                <a:latin typeface="Arial"/>
              </a:rPr>
              <a:t>Củng cố , dặn dò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838200" y="2832100"/>
            <a:ext cx="73914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just"/>
            <a:r>
              <a:rPr lang="en-US">
                <a:latin typeface="Arial" charset="0"/>
              </a:rPr>
              <a:t>Hôm nay cô khen ngợi cả lớp chúng ta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ã rất cố gắng làm bài và chú ý nghe giảng. Đặc biệt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cô khen nhóm bàn 4, 5, 7</a:t>
            </a:r>
            <a:r>
              <a:rPr lang="en-US">
                <a:latin typeface="Arial" charset="0"/>
              </a:rPr>
              <a:t> các con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ã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oàn kết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ể nhanh chóng hoàn thành xuất sắc bài của nhóm mình. 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990600" y="1628775"/>
            <a:ext cx="69342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r>
              <a:rPr lang="en-US">
                <a:latin typeface="Arial" charset="0"/>
              </a:rPr>
              <a:t>Nhắc lại cho cô ghi nhớ của bài học hôm nay</a:t>
            </a:r>
          </a:p>
        </p:txBody>
      </p:sp>
      <p:sp>
        <p:nvSpPr>
          <p:cNvPr id="21509" name="Text Box 6"/>
          <p:cNvSpPr txBox="1">
            <a:spLocks noChangeArrowheads="1"/>
          </p:cNvSpPr>
          <p:nvPr/>
        </p:nvSpPr>
        <p:spPr bwMode="auto">
          <a:xfrm>
            <a:off x="8077200" y="1111250"/>
            <a:ext cx="76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21510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29600" y="1162050"/>
            <a:ext cx="184150" cy="647700"/>
          </a:xfrm>
          <a:prstGeom prst="actionButtonReturn">
            <a:avLst/>
          </a:prstGeom>
          <a:solidFill>
            <a:srgbClr val="0000FF"/>
          </a:solidFill>
          <a:ln w="3175">
            <a:solidFill>
              <a:srgbClr val="993366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 animBg="1" autoUpdateAnimBg="0"/>
      <p:bldP spid="47108" grpId="0" autoUpdateAnimBg="0"/>
      <p:bldP spid="47109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F66CC"/>
            </a:gs>
            <a:gs pos="100000">
              <a:srgbClr val="99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2"/>
          <p:cNvSpPr>
            <a:spLocks noChangeArrowheads="1"/>
          </p:cNvSpPr>
          <p:nvPr>
            <p:ph type="title"/>
          </p:nvPr>
        </p:nvSpPr>
        <p:spPr>
          <a:xfrm>
            <a:off x="0" y="304800"/>
            <a:ext cx="9144000" cy="1219200"/>
          </a:xfrm>
          <a:prstGeom prst="notchedRightArrow">
            <a:avLst>
              <a:gd name="adj1" fmla="val 100000"/>
              <a:gd name="adj2" fmla="val 103819"/>
            </a:avLst>
          </a:prstGeom>
          <a:solidFill>
            <a:schemeClr val="accent1"/>
          </a:solidFill>
        </p:spPr>
        <p:txBody>
          <a:bodyPr/>
          <a:lstStyle/>
          <a:p>
            <a:pPr algn="ctr"/>
            <a:r>
              <a:rPr lang="en-US" smtClean="0">
                <a:latin typeface="Arial" charset="0"/>
              </a:rPr>
              <a:t>BÀI TẬP VỀ NHÀ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67000"/>
            <a:ext cx="8178800" cy="33909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3600" smtClean="0">
                <a:latin typeface="Arial" charset="0"/>
              </a:rPr>
              <a:t>		   Học thuộc lòng ghi nhớ.</a:t>
            </a:r>
          </a:p>
          <a:p>
            <a:pPr>
              <a:buFont typeface="Monotype Sorts" pitchFamily="2" charset="2"/>
              <a:buNone/>
            </a:pPr>
            <a:r>
              <a:rPr lang="en-US" sz="3600" smtClean="0">
                <a:latin typeface="Arial" charset="0"/>
              </a:rPr>
              <a:t>		   Đặt 3 câu có dạng Ai - thế nào và xác </a:t>
            </a:r>
            <a:r>
              <a:rPr lang="vi-VN" sz="3600" smtClean="0">
                <a:latin typeface="Arial" charset="0"/>
              </a:rPr>
              <a:t>đ</a:t>
            </a:r>
            <a:r>
              <a:rPr lang="en-US" sz="3600" smtClean="0">
                <a:latin typeface="Arial" charset="0"/>
              </a:rPr>
              <a:t>ịnh chủ ngữ - vị ngữ trong câu vừa </a:t>
            </a:r>
            <a:r>
              <a:rPr lang="vi-VN" sz="3600" smtClean="0">
                <a:latin typeface="Arial" charset="0"/>
              </a:rPr>
              <a:t>đ</a:t>
            </a:r>
            <a:r>
              <a:rPr lang="en-US" sz="3600" smtClean="0">
                <a:latin typeface="Arial" charset="0"/>
              </a:rPr>
              <a:t>ặt</a:t>
            </a:r>
          </a:p>
          <a:p>
            <a:pPr>
              <a:buFont typeface="Monotype Sorts" pitchFamily="2" charset="2"/>
              <a:buNone/>
            </a:pPr>
            <a:r>
              <a:rPr lang="en-US" sz="3600" smtClean="0">
                <a:latin typeface="Arial" charset="0"/>
              </a:rPr>
              <a:t>		   Viết </a:t>
            </a:r>
            <a:r>
              <a:rPr lang="vi-VN" sz="3600" smtClean="0">
                <a:latin typeface="Arial" charset="0"/>
              </a:rPr>
              <a:t>đ</a:t>
            </a:r>
            <a:r>
              <a:rPr lang="en-US" sz="3600" smtClean="0">
                <a:latin typeface="Arial" charset="0"/>
              </a:rPr>
              <a:t>oạn v</a:t>
            </a:r>
            <a:r>
              <a:rPr lang="vi-VN" sz="3600" smtClean="0">
                <a:latin typeface="Arial" charset="0"/>
              </a:rPr>
              <a:t>ă</a:t>
            </a:r>
            <a:r>
              <a:rPr lang="en-US" sz="3600" smtClean="0">
                <a:latin typeface="Arial" charset="0"/>
              </a:rPr>
              <a:t>n ngắn ( khoảng 5 câu ) kể về những ng</a:t>
            </a:r>
            <a:r>
              <a:rPr lang="vi-VN" sz="3600" smtClean="0">
                <a:latin typeface="Arial" charset="0"/>
              </a:rPr>
              <a:t>ư</a:t>
            </a:r>
            <a:r>
              <a:rPr lang="en-US" sz="3600" smtClean="0">
                <a:latin typeface="Arial" charset="0"/>
              </a:rPr>
              <a:t>ời trong gia </a:t>
            </a:r>
            <a:r>
              <a:rPr lang="vi-VN" sz="3600" smtClean="0">
                <a:latin typeface="Arial" charset="0"/>
              </a:rPr>
              <a:t>đ</a:t>
            </a:r>
            <a:r>
              <a:rPr lang="en-US" sz="3600" smtClean="0">
                <a:latin typeface="Arial" charset="0"/>
              </a:rPr>
              <a:t>ình em.</a:t>
            </a:r>
          </a:p>
        </p:txBody>
      </p:sp>
      <p:sp>
        <p:nvSpPr>
          <p:cNvPr id="410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5410200"/>
            <a:ext cx="2209800" cy="1447800"/>
          </a:xfrm>
          <a:prstGeom prst="actionButtonForwardNex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838200" y="2438400"/>
          <a:ext cx="650875" cy="762000"/>
        </p:xfrm>
        <a:graphic>
          <a:graphicData uri="http://schemas.openxmlformats.org/presentationml/2006/ole">
            <p:oleObj spid="_x0000_s4098" name="Clip" r:id="rId4" imgW="2979738" imgH="2795588" progId="MS_ClipArt_Gallery.2">
              <p:embed/>
            </p:oleObj>
          </a:graphicData>
        </a:graphic>
      </p:graphicFrame>
      <p:graphicFrame>
        <p:nvGraphicFramePr>
          <p:cNvPr id="4099" name="Object 6"/>
          <p:cNvGraphicFramePr>
            <a:graphicFrameLocks noChangeAspect="1"/>
          </p:cNvGraphicFramePr>
          <p:nvPr/>
        </p:nvGraphicFramePr>
        <p:xfrm>
          <a:off x="1066800" y="4953000"/>
          <a:ext cx="650875" cy="762000"/>
        </p:xfrm>
        <a:graphic>
          <a:graphicData uri="http://schemas.openxmlformats.org/presentationml/2006/ole">
            <p:oleObj spid="_x0000_s4099" name="Clip" r:id="rId5" imgW="2979738" imgH="2795588" progId="MS_ClipArt_Gallery.2">
              <p:embed/>
            </p:oleObj>
          </a:graphicData>
        </a:graphic>
      </p:graphicFrame>
      <p:graphicFrame>
        <p:nvGraphicFramePr>
          <p:cNvPr id="4100" name="Object 7"/>
          <p:cNvGraphicFramePr>
            <a:graphicFrameLocks noChangeAspect="1"/>
          </p:cNvGraphicFramePr>
          <p:nvPr/>
        </p:nvGraphicFramePr>
        <p:xfrm>
          <a:off x="914400" y="3276600"/>
          <a:ext cx="650875" cy="762000"/>
        </p:xfrm>
        <a:graphic>
          <a:graphicData uri="http://schemas.openxmlformats.org/presentationml/2006/ole">
            <p:oleObj spid="_x0000_s4100" name="Clip" r:id="rId6" imgW="2979738" imgH="2795588" progId="MS_ClipArt_Gallery.2">
              <p:embed/>
            </p:oleObj>
          </a:graphicData>
        </a:graphic>
      </p:graphicFrame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 animBg="1" autoUpdateAnimBg="0"/>
      <p:bldP spid="51203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en-US" smtClean="0">
                <a:solidFill>
                  <a:srgbClr val="FF00FF"/>
                </a:solidFill>
                <a:latin typeface="Arial" charset="0"/>
              </a:rPr>
              <a:t>THEO DÕI HS KHỐI 6</a:t>
            </a:r>
            <a:endParaRPr lang="en-US" smtClean="0">
              <a:latin typeface="Arial" charset="0"/>
            </a:endParaRPr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>
            <p:ph type="chart" idx="1"/>
          </p:nvPr>
        </p:nvGraphicFramePr>
        <p:xfrm>
          <a:off x="457200" y="1908175"/>
          <a:ext cx="8178800" cy="4165600"/>
        </p:xfrm>
        <a:graphic>
          <a:graphicData uri="http://schemas.openxmlformats.org/presentationml/2006/ole">
            <p:oleObj spid="_x0000_s5122" name="Chart" r:id="rId3" imgW="8192042" imgH="4172312" progId="MSGraph.Chart.8">
              <p:embed followColorScheme="full"/>
            </p:oleObj>
          </a:graphicData>
        </a:graphic>
      </p:graphicFrame>
    </p:spTree>
  </p:cSld>
  <p:clrMapOvr>
    <a:masterClrMapping/>
  </p:clrMapOvr>
  <p:transition>
    <p:cover dir="l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66FF99"/>
            </a:gs>
            <a:gs pos="100000">
              <a:srgbClr val="CC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772400" cy="838200"/>
          </a:xfrm>
          <a:solidFill>
            <a:srgbClr val="800000"/>
          </a:solidFill>
          <a:ln cap="rnd">
            <a:solidFill>
              <a:srgbClr val="800080"/>
            </a:solidFill>
            <a:prstDash val="sysDot"/>
          </a:ln>
        </p:spPr>
        <p:txBody>
          <a:bodyPr/>
          <a:lstStyle/>
          <a:p>
            <a:pPr algn="ctr"/>
            <a:r>
              <a:rPr lang="en-US" sz="3600" smtClean="0">
                <a:solidFill>
                  <a:schemeClr val="accent1"/>
                </a:solidFill>
                <a:latin typeface="Arial" charset="0"/>
              </a:rPr>
              <a:t>MỤC TIÊU BÀI HỌC</a:t>
            </a:r>
            <a:r>
              <a:rPr lang="en-US" sz="3600" smtClean="0">
                <a:latin typeface="Arial" charset="0"/>
              </a:rPr>
              <a:t>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pPr algn="just"/>
            <a:r>
              <a:rPr lang="en-US" sz="2800" smtClean="0">
                <a:latin typeface="Arial" charset="0"/>
              </a:rPr>
              <a:t>Sau khi học xong bài này HS có khả n</a:t>
            </a:r>
            <a:r>
              <a:rPr lang="vi-VN" sz="2800" smtClean="0">
                <a:latin typeface="Arial" charset="0"/>
              </a:rPr>
              <a:t>ă</a:t>
            </a:r>
            <a:r>
              <a:rPr lang="en-US" sz="2800" smtClean="0">
                <a:latin typeface="Arial" charset="0"/>
              </a:rPr>
              <a:t>ng :</a:t>
            </a:r>
          </a:p>
          <a:p>
            <a:pPr algn="just"/>
            <a:r>
              <a:rPr lang="en-US" sz="2800" smtClean="0">
                <a:latin typeface="Arial" charset="0"/>
              </a:rPr>
              <a:t>Kiến thức:</a:t>
            </a:r>
          </a:p>
          <a:p>
            <a:pPr lvl="1" algn="just"/>
            <a:r>
              <a:rPr lang="en-US" smtClean="0">
                <a:solidFill>
                  <a:srgbClr val="0000FF"/>
                </a:solidFill>
                <a:latin typeface="Arial" charset="0"/>
              </a:rPr>
              <a:t>Nêu </a:t>
            </a:r>
            <a:r>
              <a:rPr lang="vi-VN" smtClean="0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smtClean="0">
                <a:solidFill>
                  <a:srgbClr val="0000FF"/>
                </a:solidFill>
                <a:latin typeface="Arial" charset="0"/>
              </a:rPr>
              <a:t>ựợc ghi nhớ của kiểu câu kể : “ Ai thế nào ” </a:t>
            </a:r>
          </a:p>
          <a:p>
            <a:pPr lvl="1" algn="just"/>
            <a:r>
              <a:rPr lang="en-US" smtClean="0">
                <a:solidFill>
                  <a:srgbClr val="0000FF"/>
                </a:solidFill>
                <a:latin typeface="Arial" charset="0"/>
              </a:rPr>
              <a:t>Nhận diện </a:t>
            </a:r>
            <a:r>
              <a:rPr lang="vi-VN" smtClean="0">
                <a:solidFill>
                  <a:srgbClr val="0000FF"/>
                </a:solidFill>
                <a:latin typeface="Arial" charset="0"/>
              </a:rPr>
              <a:t>đư</a:t>
            </a:r>
            <a:r>
              <a:rPr lang="en-US" smtClean="0">
                <a:solidFill>
                  <a:srgbClr val="0000FF"/>
                </a:solidFill>
                <a:latin typeface="Arial" charset="0"/>
              </a:rPr>
              <a:t>ợc dạng câu kể : “ Ai - thế nào ”</a:t>
            </a:r>
          </a:p>
          <a:p>
            <a:pPr lvl="1" algn="just"/>
            <a:r>
              <a:rPr lang="en-US" smtClean="0">
                <a:solidFill>
                  <a:srgbClr val="0000FF"/>
                </a:solidFill>
                <a:latin typeface="Arial" charset="0"/>
              </a:rPr>
              <a:t>Đặt câu có dạng : “ Ai -  thế nào “</a:t>
            </a:r>
          </a:p>
          <a:p>
            <a:pPr lvl="1" algn="just"/>
            <a:r>
              <a:rPr lang="en-US" smtClean="0">
                <a:solidFill>
                  <a:srgbClr val="0000FF"/>
                </a:solidFill>
                <a:latin typeface="Arial" charset="0"/>
              </a:rPr>
              <a:t>Xác </a:t>
            </a:r>
            <a:r>
              <a:rPr lang="vi-VN" smtClean="0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smtClean="0">
                <a:solidFill>
                  <a:srgbClr val="0000FF"/>
                </a:solidFill>
                <a:latin typeface="Arial" charset="0"/>
              </a:rPr>
              <a:t>ịnh CN - VN trong câu  kiểu “Ai - thế nào”</a:t>
            </a:r>
          </a:p>
          <a:p>
            <a:pPr lvl="1" algn="just"/>
            <a:r>
              <a:rPr lang="en-US" smtClean="0">
                <a:latin typeface="Arial" charset="0"/>
              </a:rPr>
              <a:t>Kỹ n</a:t>
            </a:r>
            <a:r>
              <a:rPr lang="vi-VN" smtClean="0">
                <a:latin typeface="Arial" charset="0"/>
              </a:rPr>
              <a:t>ă</a:t>
            </a:r>
            <a:r>
              <a:rPr lang="en-US" smtClean="0">
                <a:latin typeface="Arial" charset="0"/>
              </a:rPr>
              <a:t>ng:</a:t>
            </a:r>
          </a:p>
          <a:p>
            <a:pPr lvl="2" algn="just"/>
            <a:r>
              <a:rPr lang="en-US" sz="2800" smtClean="0">
                <a:solidFill>
                  <a:srgbClr val="0033CC"/>
                </a:solidFill>
                <a:latin typeface="Arial" charset="0"/>
              </a:rPr>
              <a:t>Phân biệt câu kể dạng : “ ai - thế nào ” với các dạng câu kể kiểu “Ai - là gì”, “Ai - làm gì”</a:t>
            </a:r>
          </a:p>
          <a:p>
            <a:pPr lvl="3" algn="just"/>
            <a:r>
              <a:rPr lang="en-US" sz="2800" smtClean="0">
                <a:solidFill>
                  <a:srgbClr val="0033CC"/>
                </a:solidFill>
                <a:latin typeface="Arial" charset="0"/>
              </a:rPr>
              <a:t>Sử dụng câu kể kiểu Ai - thế nào vào v</a:t>
            </a:r>
            <a:r>
              <a:rPr lang="vi-VN" sz="2800" smtClean="0">
                <a:solidFill>
                  <a:srgbClr val="0033CC"/>
                </a:solidFill>
                <a:latin typeface="Arial" charset="0"/>
              </a:rPr>
              <a:t>ă</a:t>
            </a:r>
            <a:r>
              <a:rPr lang="en-US" sz="2800" smtClean="0">
                <a:solidFill>
                  <a:srgbClr val="0033CC"/>
                </a:solidFill>
                <a:latin typeface="Arial" charset="0"/>
              </a:rPr>
              <a:t>n tả . </a:t>
            </a:r>
            <a:endParaRPr lang="en-US" sz="1800" smtClean="0">
              <a:solidFill>
                <a:srgbClr val="0033CC"/>
              </a:solidFill>
              <a:latin typeface="Arial" charset="0"/>
            </a:endParaRP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 autoUpdateAnimBg="0"/>
      <p:bldP spid="512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FFF99"/>
            </a:gs>
            <a:gs pos="100000">
              <a:schemeClr val="accent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>
            <p:ph type="ctrTitle"/>
          </p:nvPr>
        </p:nvSpPr>
        <p:spPr>
          <a:xfrm>
            <a:off x="381000" y="228600"/>
            <a:ext cx="8382000" cy="1524000"/>
          </a:xfrm>
          <a:prstGeom prst="irregularSeal1">
            <a:avLst/>
          </a:prstGeom>
          <a:solidFill>
            <a:srgbClr val="00FF00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txBody>
          <a:bodyPr/>
          <a:lstStyle/>
          <a:p>
            <a:pPr algn="ctr"/>
            <a:r>
              <a:rPr lang="en-US" sz="3600" smtClean="0">
                <a:solidFill>
                  <a:srgbClr val="3366FF"/>
                </a:solidFill>
                <a:latin typeface="Arial" charset="0"/>
              </a:rPr>
              <a:t>Kiểm tra bài cũ</a:t>
            </a:r>
            <a:endParaRPr lang="en-US" sz="3600" smtClean="0">
              <a:latin typeface="Arial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752600"/>
            <a:ext cx="8382000" cy="4038600"/>
          </a:xfrm>
        </p:spPr>
        <p:txBody>
          <a:bodyPr/>
          <a:lstStyle/>
          <a:p>
            <a:r>
              <a:rPr lang="en-US" sz="2800" smtClean="0">
                <a:latin typeface="Arial" charset="0"/>
              </a:rPr>
              <a:t>Đoạn v</a:t>
            </a:r>
            <a:r>
              <a:rPr lang="vi-VN" sz="2800" smtClean="0">
                <a:latin typeface="Arial" charset="0"/>
              </a:rPr>
              <a:t>ă</a:t>
            </a:r>
            <a:r>
              <a:rPr lang="en-US" sz="2800" smtClean="0">
                <a:latin typeface="Arial" charset="0"/>
              </a:rPr>
              <a:t>n kể lại công việc trực nhật có sử dụng câu kể dạng  “ </a:t>
            </a:r>
            <a:r>
              <a:rPr lang="en-US" sz="2800" smtClean="0">
                <a:solidFill>
                  <a:schemeClr val="accent1"/>
                </a:solidFill>
                <a:latin typeface="Arial" charset="0"/>
              </a:rPr>
              <a:t>Ai - làm gì</a:t>
            </a:r>
            <a:r>
              <a:rPr lang="en-US" sz="2800" smtClean="0">
                <a:latin typeface="Arial" charset="0"/>
              </a:rPr>
              <a:t> “</a:t>
            </a:r>
          </a:p>
          <a:p>
            <a:pPr algn="just"/>
            <a:r>
              <a:rPr lang="en-US" sz="2800" smtClean="0">
                <a:latin typeface="Arial" charset="0"/>
              </a:rPr>
              <a:t>	Hôm nay,  tổ tôi làm trực nhật lớp . Vừa </a:t>
            </a:r>
            <a:r>
              <a:rPr lang="vi-VN" sz="2800" smtClean="0">
                <a:latin typeface="Arial" charset="0"/>
              </a:rPr>
              <a:t>đ</a:t>
            </a:r>
            <a:r>
              <a:rPr lang="en-US" sz="2800" smtClean="0">
                <a:latin typeface="Arial" charset="0"/>
              </a:rPr>
              <a:t>ến lớp, chúng tôi vội bắt tay vào công việc . Lan quét lớp. Hùng lau bảng. Tôi và Thu thì kê bàn ghế cho ngay ngắn. Loáng cái , lớp học </a:t>
            </a:r>
            <a:r>
              <a:rPr lang="vi-VN" sz="2800" smtClean="0">
                <a:latin typeface="Arial" charset="0"/>
              </a:rPr>
              <a:t>đ</a:t>
            </a:r>
            <a:r>
              <a:rPr lang="en-US" sz="2800" smtClean="0">
                <a:latin typeface="Arial" charset="0"/>
              </a:rPr>
              <a:t>ã sạch sẽ và gọn gàng</a:t>
            </a:r>
            <a:r>
              <a:rPr lang="en-US" sz="2800" smtClean="0">
                <a:solidFill>
                  <a:srgbClr val="0033CC"/>
                </a:solidFill>
                <a:latin typeface="Arial" charset="0"/>
              </a:rPr>
              <a:t> .</a:t>
            </a:r>
            <a:r>
              <a:rPr lang="en-US" sz="2800" smtClean="0">
                <a:latin typeface="Arial" charset="0"/>
              </a:rPr>
              <a:t>Chúng tôi nghĩ </a:t>
            </a:r>
            <a:r>
              <a:rPr lang="vi-VN" sz="2800" smtClean="0">
                <a:latin typeface="Arial" charset="0"/>
              </a:rPr>
              <a:t>đ</a:t>
            </a:r>
            <a:r>
              <a:rPr lang="en-US" sz="2800" smtClean="0">
                <a:latin typeface="Arial" charset="0"/>
              </a:rPr>
              <a:t>ến nét mặt hài lòng của cô giáo và cùng c</a:t>
            </a:r>
            <a:r>
              <a:rPr lang="vi-VN" sz="2800" smtClean="0">
                <a:latin typeface="Arial" charset="0"/>
              </a:rPr>
              <a:t>ư</a:t>
            </a:r>
            <a:r>
              <a:rPr lang="en-US" sz="2800" smtClean="0">
                <a:latin typeface="Arial" charset="0"/>
              </a:rPr>
              <a:t>ời rạng rỡ.</a:t>
            </a:r>
          </a:p>
          <a:p>
            <a:r>
              <a:rPr lang="en-US" sz="2800" smtClean="0">
                <a:latin typeface="Arial" charset="0"/>
              </a:rPr>
              <a:t> </a:t>
            </a:r>
            <a:r>
              <a:rPr lang="en-US" sz="2800" smtClean="0">
                <a:solidFill>
                  <a:srgbClr val="9933FF"/>
                </a:solidFill>
                <a:latin typeface="Arial" charset="0"/>
              </a:rPr>
              <a:t>Tìm câu có dạng “A i -  làm gì “ trong </a:t>
            </a:r>
            <a:r>
              <a:rPr lang="vi-VN" sz="2800" smtClean="0">
                <a:solidFill>
                  <a:srgbClr val="9933FF"/>
                </a:solidFill>
                <a:latin typeface="Arial" charset="0"/>
              </a:rPr>
              <a:t>đ</a:t>
            </a:r>
            <a:r>
              <a:rPr lang="en-US" sz="2800" smtClean="0">
                <a:solidFill>
                  <a:srgbClr val="9933FF"/>
                </a:solidFill>
                <a:latin typeface="Arial" charset="0"/>
              </a:rPr>
              <a:t>oạn v</a:t>
            </a:r>
            <a:r>
              <a:rPr lang="vi-VN" sz="2800" smtClean="0">
                <a:solidFill>
                  <a:srgbClr val="9933FF"/>
                </a:solidFill>
                <a:latin typeface="Arial" charset="0"/>
              </a:rPr>
              <a:t>ă</a:t>
            </a:r>
            <a:r>
              <a:rPr lang="en-US" sz="2800" smtClean="0">
                <a:solidFill>
                  <a:srgbClr val="9933FF"/>
                </a:solidFill>
                <a:latin typeface="Arial" charset="0"/>
              </a:rPr>
              <a:t>n.</a:t>
            </a:r>
            <a:endParaRPr lang="en-US" sz="2800" smtClean="0">
              <a:latin typeface="Arial" charset="0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3200400" y="35814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3200">
              <a:latin typeface="Arial" charset="0"/>
            </a:endParaRPr>
          </a:p>
        </p:txBody>
      </p:sp>
      <p:sp>
        <p:nvSpPr>
          <p:cNvPr id="1031" name="Rectangle 8"/>
          <p:cNvSpPr>
            <a:spLocks noChangeArrowheads="1"/>
          </p:cNvSpPr>
          <p:nvPr/>
        </p:nvSpPr>
        <p:spPr bwMode="auto">
          <a:xfrm>
            <a:off x="2286000" y="57150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3200">
              <a:latin typeface="Arial" charset="0"/>
            </a:endParaRPr>
          </a:p>
        </p:txBody>
      </p:sp>
      <p:graphicFrame>
        <p:nvGraphicFramePr>
          <p:cNvPr id="1026" name="Object 0"/>
          <p:cNvGraphicFramePr>
            <a:graphicFrameLocks noChangeAspect="1"/>
          </p:cNvGraphicFramePr>
          <p:nvPr/>
        </p:nvGraphicFramePr>
        <p:xfrm>
          <a:off x="4514850" y="3321050"/>
          <a:ext cx="112713" cy="214313"/>
        </p:xfrm>
        <a:graphic>
          <a:graphicData uri="http://schemas.openxmlformats.org/presentationml/2006/ole">
            <p:oleObj spid="_x0000_s1026" name="Equation" r:id="rId3" imgW="114151" imgH="215619" progId="Equation.3">
              <p:embed/>
            </p:oleObj>
          </a:graphicData>
        </a:graphic>
      </p:graphicFrame>
      <p:sp>
        <p:nvSpPr>
          <p:cNvPr id="1032" name="AutoShape 1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43800" y="6248400"/>
            <a:ext cx="1042988" cy="1042988"/>
          </a:xfrm>
          <a:prstGeom prst="actionButtonForwardNex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3200">
              <a:latin typeface="Arial" charset="0"/>
            </a:endParaRP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 autoUpdateAnimBg="0"/>
      <p:bldP spid="614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FFF99"/>
            </a:gs>
            <a:gs pos="100000">
              <a:schemeClr val="accent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AutoShape 2"/>
          <p:cNvSpPr>
            <a:spLocks noChangeArrowheads="1"/>
          </p:cNvSpPr>
          <p:nvPr>
            <p:ph type="ctrTitle"/>
          </p:nvPr>
        </p:nvSpPr>
        <p:spPr>
          <a:xfrm>
            <a:off x="381000" y="228600"/>
            <a:ext cx="8382000" cy="1524000"/>
          </a:xfrm>
          <a:prstGeom prst="irregularSeal1">
            <a:avLst/>
          </a:prstGeom>
          <a:solidFill>
            <a:srgbClr val="00FF00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txBody>
          <a:bodyPr/>
          <a:lstStyle/>
          <a:p>
            <a:pPr algn="ctr"/>
            <a:r>
              <a:rPr lang="en-US" smtClean="0">
                <a:solidFill>
                  <a:srgbClr val="3366FF"/>
                </a:solidFill>
                <a:latin typeface="Arial" charset="0"/>
              </a:rPr>
              <a:t>Kiểm tra bài cũ</a:t>
            </a:r>
            <a:endParaRPr lang="en-US" smtClean="0">
              <a:latin typeface="Arial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752600"/>
            <a:ext cx="8382000" cy="4800600"/>
          </a:xfrm>
        </p:spPr>
        <p:txBody>
          <a:bodyPr/>
          <a:lstStyle/>
          <a:p>
            <a:r>
              <a:rPr lang="en-US" smtClean="0">
                <a:latin typeface="Arial" charset="0"/>
              </a:rPr>
              <a:t>Câu kể trong </a:t>
            </a:r>
            <a:r>
              <a:rPr lang="vi-VN" smtClean="0">
                <a:latin typeface="Arial" charset="0"/>
              </a:rPr>
              <a:t>đ</a:t>
            </a:r>
            <a:r>
              <a:rPr lang="en-US" smtClean="0">
                <a:latin typeface="Arial" charset="0"/>
              </a:rPr>
              <a:t>oạn v</a:t>
            </a:r>
            <a:r>
              <a:rPr lang="vi-VN" smtClean="0">
                <a:latin typeface="Arial" charset="0"/>
              </a:rPr>
              <a:t>ă</a:t>
            </a:r>
            <a:r>
              <a:rPr lang="en-US" smtClean="0">
                <a:latin typeface="Arial" charset="0"/>
              </a:rPr>
              <a:t>n có kiểu  “ </a:t>
            </a:r>
            <a:r>
              <a:rPr lang="en-US" smtClean="0">
                <a:solidFill>
                  <a:schemeClr val="accent1"/>
                </a:solidFill>
                <a:latin typeface="Arial" charset="0"/>
              </a:rPr>
              <a:t>Ai - làm gì</a:t>
            </a:r>
            <a:r>
              <a:rPr lang="en-US" smtClean="0">
                <a:latin typeface="Arial" charset="0"/>
              </a:rPr>
              <a:t> “</a:t>
            </a:r>
          </a:p>
          <a:p>
            <a:pPr algn="just"/>
            <a:r>
              <a:rPr lang="en-US" smtClean="0">
                <a:latin typeface="Arial" charset="0"/>
              </a:rPr>
              <a:t>	Hôm nay,  </a:t>
            </a:r>
            <a:r>
              <a:rPr lang="en-US" smtClean="0">
                <a:solidFill>
                  <a:srgbClr val="0033CC"/>
                </a:solidFill>
                <a:latin typeface="Arial" charset="0"/>
              </a:rPr>
              <a:t>tổ tôi làm trực nhật lớp</a:t>
            </a:r>
            <a:r>
              <a:rPr lang="en-US" smtClean="0">
                <a:latin typeface="Arial" charset="0"/>
              </a:rPr>
              <a:t> . Vừa </a:t>
            </a:r>
            <a:r>
              <a:rPr lang="vi-VN" smtClean="0">
                <a:latin typeface="Arial" charset="0"/>
              </a:rPr>
              <a:t>đ</a:t>
            </a:r>
            <a:r>
              <a:rPr lang="en-US" smtClean="0">
                <a:latin typeface="Arial" charset="0"/>
              </a:rPr>
              <a:t>ến lớp, </a:t>
            </a:r>
            <a:r>
              <a:rPr lang="en-US" smtClean="0">
                <a:solidFill>
                  <a:srgbClr val="0033CC"/>
                </a:solidFill>
                <a:latin typeface="Arial" charset="0"/>
              </a:rPr>
              <a:t>chúng tôi vội bắt tay vào công việc</a:t>
            </a:r>
            <a:r>
              <a:rPr lang="en-US" smtClean="0">
                <a:latin typeface="Arial" charset="0"/>
              </a:rPr>
              <a:t> . </a:t>
            </a:r>
            <a:r>
              <a:rPr lang="en-US" smtClean="0">
                <a:solidFill>
                  <a:srgbClr val="0033CC"/>
                </a:solidFill>
                <a:latin typeface="Arial" charset="0"/>
              </a:rPr>
              <a:t>Lan quét lớp. Hùng lau bảng. Tôi và Thu thì kê bàn ghế cho ngay ngắn</a:t>
            </a:r>
            <a:r>
              <a:rPr lang="en-US" smtClean="0">
                <a:latin typeface="Arial" charset="0"/>
              </a:rPr>
              <a:t>. Loáng cái , </a:t>
            </a:r>
            <a:r>
              <a:rPr lang="en-US" smtClean="0">
                <a:solidFill>
                  <a:srgbClr val="0033CC"/>
                </a:solidFill>
                <a:latin typeface="Arial" charset="0"/>
              </a:rPr>
              <a:t>lớp học </a:t>
            </a:r>
            <a:r>
              <a:rPr lang="vi-VN" smtClean="0">
                <a:solidFill>
                  <a:srgbClr val="0033CC"/>
                </a:solidFill>
                <a:latin typeface="Arial" charset="0"/>
              </a:rPr>
              <a:t>đ</a:t>
            </a:r>
            <a:r>
              <a:rPr lang="en-US" smtClean="0">
                <a:solidFill>
                  <a:srgbClr val="0033CC"/>
                </a:solidFill>
                <a:latin typeface="Arial" charset="0"/>
              </a:rPr>
              <a:t>ã sạch sẽ và gọn gàng .</a:t>
            </a:r>
            <a:r>
              <a:rPr lang="en-US" smtClean="0">
                <a:latin typeface="Arial" charset="0"/>
              </a:rPr>
              <a:t>Chúng tôi nghĩ </a:t>
            </a:r>
            <a:r>
              <a:rPr lang="vi-VN" smtClean="0">
                <a:latin typeface="Arial" charset="0"/>
              </a:rPr>
              <a:t>đ</a:t>
            </a:r>
            <a:r>
              <a:rPr lang="en-US" smtClean="0">
                <a:latin typeface="Arial" charset="0"/>
              </a:rPr>
              <a:t>ến nét mặt hài lòng của cô giáo và cùng c</a:t>
            </a:r>
            <a:r>
              <a:rPr lang="vi-VN" smtClean="0">
                <a:latin typeface="Arial" charset="0"/>
              </a:rPr>
              <a:t>ư</a:t>
            </a:r>
            <a:r>
              <a:rPr lang="en-US" smtClean="0">
                <a:latin typeface="Arial" charset="0"/>
              </a:rPr>
              <a:t>ời rạng rỡ.</a:t>
            </a:r>
          </a:p>
          <a:p>
            <a:endParaRPr lang="en-US" smtClean="0">
              <a:latin typeface="Arial" charset="0"/>
            </a:endParaRPr>
          </a:p>
        </p:txBody>
      </p:sp>
      <p:sp>
        <p:nvSpPr>
          <p:cNvPr id="2054" name="Rectangle 4"/>
          <p:cNvSpPr>
            <a:spLocks noChangeArrowheads="1"/>
          </p:cNvSpPr>
          <p:nvPr/>
        </p:nvSpPr>
        <p:spPr bwMode="auto">
          <a:xfrm>
            <a:off x="3200400" y="35814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055" name="Rectangle 5"/>
          <p:cNvSpPr>
            <a:spLocks noChangeArrowheads="1"/>
          </p:cNvSpPr>
          <p:nvPr/>
        </p:nvSpPr>
        <p:spPr bwMode="auto">
          <a:xfrm>
            <a:off x="2286000" y="57150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aphicFrame>
        <p:nvGraphicFramePr>
          <p:cNvPr id="2050" name="Object 6"/>
          <p:cNvGraphicFramePr>
            <a:graphicFrameLocks noChangeAspect="1"/>
          </p:cNvGraphicFramePr>
          <p:nvPr/>
        </p:nvGraphicFramePr>
        <p:xfrm>
          <a:off x="4514850" y="3321050"/>
          <a:ext cx="112713" cy="214313"/>
        </p:xfrm>
        <a:graphic>
          <a:graphicData uri="http://schemas.openxmlformats.org/presentationml/2006/ole">
            <p:oleObj spid="_x0000_s2050" name="Equation" r:id="rId3" imgW="114151" imgH="215619" progId="Equation.3">
              <p:embed/>
            </p:oleObj>
          </a:graphicData>
        </a:graphic>
      </p:graphicFrame>
      <p:sp>
        <p:nvSpPr>
          <p:cNvPr id="2056" name="AutoShape 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43800" y="6248400"/>
            <a:ext cx="1042988" cy="1042988"/>
          </a:xfrm>
          <a:prstGeom prst="actionButtonForwardNex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 animBg="1" autoUpdateAnimBg="0"/>
      <p:bldP spid="5222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66FF99"/>
            </a:gs>
            <a:gs pos="100000">
              <a:srgbClr val="FFFF9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>
            <p:ph type="title"/>
          </p:nvPr>
        </p:nvSpPr>
        <p:spPr>
          <a:prstGeom prst="ribbon">
            <a:avLst>
              <a:gd name="adj1" fmla="val 12500"/>
              <a:gd name="adj2" fmla="val 50000"/>
            </a:avLst>
          </a:prstGeom>
          <a:solidFill>
            <a:srgbClr val="FF9900"/>
          </a:solidFill>
          <a:ln w="3175">
            <a:solidFill>
              <a:schemeClr val="accent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 algn="ctr"/>
            <a:r>
              <a:rPr lang="en-US" smtClean="0">
                <a:solidFill>
                  <a:srgbClr val="9933FF"/>
                </a:solidFill>
                <a:latin typeface="Arial" charset="0"/>
              </a:rPr>
              <a:t>VÀO BÀI MỚI</a:t>
            </a:r>
            <a:endParaRPr lang="en-US" smtClean="0">
              <a:latin typeface="Arial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5950"/>
            <a:ext cx="8153400" cy="4438650"/>
          </a:xfrm>
        </p:spPr>
        <p:txBody>
          <a:bodyPr/>
          <a:lstStyle/>
          <a:p>
            <a:pPr lvl="1">
              <a:buFont typeface="Monotype Sorts" pitchFamily="2" charset="2"/>
              <a:buNone/>
            </a:pPr>
            <a:r>
              <a:rPr lang="en-US" smtClean="0">
                <a:latin typeface="Arial" charset="0"/>
              </a:rPr>
              <a:t>Hôm nay chúng ta học thêm một dạng câu kể nữa </a:t>
            </a:r>
            <a:r>
              <a:rPr lang="vi-VN" smtClean="0">
                <a:latin typeface="Arial" charset="0"/>
              </a:rPr>
              <a:t>đ</a:t>
            </a:r>
            <a:r>
              <a:rPr lang="en-US" smtClean="0">
                <a:latin typeface="Arial" charset="0"/>
              </a:rPr>
              <a:t>ó là câu kể có dạng “Ai - thế nào “ .</a:t>
            </a:r>
          </a:p>
          <a:p>
            <a:pPr lvl="1">
              <a:buFont typeface="Monotype Sorts" pitchFamily="2" charset="2"/>
              <a:buNone/>
            </a:pPr>
            <a:r>
              <a:rPr lang="en-US" sz="3200" smtClean="0">
                <a:solidFill>
                  <a:schemeClr val="accent1"/>
                </a:solidFill>
                <a:latin typeface="Arial" charset="0"/>
              </a:rPr>
              <a:t>Sau khi học xong các em phải :</a:t>
            </a:r>
          </a:p>
          <a:p>
            <a:pPr lvl="1"/>
            <a:r>
              <a:rPr lang="en-US" smtClean="0">
                <a:latin typeface="Arial" charset="0"/>
              </a:rPr>
              <a:t>Nhận diện </a:t>
            </a:r>
            <a:r>
              <a:rPr lang="vi-VN" smtClean="0">
                <a:latin typeface="Arial" charset="0"/>
              </a:rPr>
              <a:t>đư</a:t>
            </a:r>
            <a:r>
              <a:rPr lang="en-US" smtClean="0">
                <a:latin typeface="Arial" charset="0"/>
              </a:rPr>
              <a:t>ợc câu kể “ Ai - Thế nào ”</a:t>
            </a:r>
          </a:p>
          <a:p>
            <a:pPr lvl="1"/>
            <a:r>
              <a:rPr lang="en-US" smtClean="0">
                <a:latin typeface="Arial" charset="0"/>
              </a:rPr>
              <a:t>Xác </a:t>
            </a:r>
            <a:r>
              <a:rPr lang="vi-VN" smtClean="0">
                <a:latin typeface="Arial" charset="0"/>
              </a:rPr>
              <a:t>đ</a:t>
            </a:r>
            <a:r>
              <a:rPr lang="en-US" smtClean="0">
                <a:latin typeface="Arial" charset="0"/>
              </a:rPr>
              <a:t>ịnh </a:t>
            </a:r>
            <a:r>
              <a:rPr lang="vi-VN" smtClean="0">
                <a:latin typeface="Arial" charset="0"/>
              </a:rPr>
              <a:t>đư</a:t>
            </a:r>
            <a:r>
              <a:rPr lang="en-US" smtClean="0">
                <a:latin typeface="Arial" charset="0"/>
              </a:rPr>
              <a:t>ợc CN - VN trong dạng câu này</a:t>
            </a:r>
          </a:p>
          <a:p>
            <a:pPr lvl="1"/>
            <a:r>
              <a:rPr lang="en-US" smtClean="0">
                <a:latin typeface="Arial" charset="0"/>
              </a:rPr>
              <a:t>Đặt câu có dạng “ Ai - thế nào “ </a:t>
            </a:r>
          </a:p>
          <a:p>
            <a:pPr lvl="1"/>
            <a:r>
              <a:rPr lang="en-US" smtClean="0">
                <a:latin typeface="Arial" charset="0"/>
              </a:rPr>
              <a:t>Sử dụng câu kể “ Ai - thế nào “ </a:t>
            </a:r>
            <a:r>
              <a:rPr lang="vi-VN" smtClean="0">
                <a:latin typeface="Arial" charset="0"/>
              </a:rPr>
              <a:t>đ</a:t>
            </a:r>
            <a:r>
              <a:rPr lang="en-US" smtClean="0">
                <a:latin typeface="Arial" charset="0"/>
              </a:rPr>
              <a:t>ể viết v</a:t>
            </a:r>
            <a:r>
              <a:rPr lang="vi-VN" smtClean="0">
                <a:latin typeface="Arial" charset="0"/>
              </a:rPr>
              <a:t>ă</a:t>
            </a:r>
            <a:r>
              <a:rPr lang="en-US" smtClean="0">
                <a:latin typeface="Arial" charset="0"/>
              </a:rPr>
              <a:t>n tả.</a:t>
            </a:r>
          </a:p>
          <a:p>
            <a:pPr lvl="1"/>
            <a:r>
              <a:rPr lang="en-US" smtClean="0">
                <a:latin typeface="Arial" charset="0"/>
              </a:rPr>
              <a:t>Phân biệt </a:t>
            </a:r>
            <a:r>
              <a:rPr lang="vi-VN" smtClean="0">
                <a:latin typeface="Arial" charset="0"/>
              </a:rPr>
              <a:t>đư</a:t>
            </a:r>
            <a:r>
              <a:rPr lang="en-US" smtClean="0">
                <a:latin typeface="Arial" charset="0"/>
              </a:rPr>
              <a:t>ợc câu kể dạng “ Ai - thế nào “ với các dạng câu kể khác.</a:t>
            </a:r>
          </a:p>
        </p:txBody>
      </p:sp>
      <p:sp>
        <p:nvSpPr>
          <p:cNvPr id="1229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990600"/>
            <a:ext cx="685800" cy="533400"/>
          </a:xfrm>
          <a:prstGeom prst="actionButtonForwardNex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 autoUpdateAnimBg="0"/>
      <p:bldP spid="12291" grpId="0" build="p" autoUpdateAnimBg="0"/>
      <p:bldP spid="1229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99CCFF"/>
            </a:gs>
            <a:gs pos="100000">
              <a:srgbClr val="99FF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ChangeArrowheads="1"/>
          </p:cNvSpPr>
          <p:nvPr>
            <p:ph type="title"/>
          </p:nvPr>
        </p:nvSpPr>
        <p:spPr>
          <a:xfrm>
            <a:off x="0" y="0"/>
            <a:ext cx="8915400" cy="1295400"/>
          </a:xfrm>
          <a:prstGeom prst="notchedRightArrow">
            <a:avLst>
              <a:gd name="adj1" fmla="val 83333"/>
              <a:gd name="adj2" fmla="val 167407"/>
            </a:avLst>
          </a:prstGeom>
          <a:solidFill>
            <a:srgbClr val="CCCCFF"/>
          </a:solidFill>
          <a:ln w="3175">
            <a:solidFill>
              <a:schemeClr val="tx1"/>
            </a:solidFill>
            <a:headEnd type="none" w="med" len="med"/>
            <a:tailEnd type="none" w="med" len="med"/>
          </a:ln>
        </p:spPr>
        <p:txBody>
          <a:bodyPr/>
          <a:lstStyle/>
          <a:p>
            <a:pPr algn="ctr"/>
            <a:r>
              <a:rPr lang="en-US" sz="3200" smtClean="0">
                <a:solidFill>
                  <a:srgbClr val="800000"/>
                </a:solidFill>
                <a:latin typeface="Arial" charset="0"/>
              </a:rPr>
              <a:t>CÂU KỂ DẠNG</a:t>
            </a:r>
            <a:r>
              <a:rPr lang="en-US" sz="3600" smtClean="0">
                <a:solidFill>
                  <a:srgbClr val="800000"/>
                </a:solidFill>
                <a:latin typeface="Arial" charset="0"/>
              </a:rPr>
              <a:t> </a:t>
            </a:r>
            <a:br>
              <a:rPr lang="en-US" sz="3600" smtClean="0">
                <a:solidFill>
                  <a:srgbClr val="800000"/>
                </a:solidFill>
                <a:latin typeface="Arial" charset="0"/>
              </a:rPr>
            </a:br>
            <a:r>
              <a:rPr lang="en-US" sz="3600" smtClean="0">
                <a:solidFill>
                  <a:srgbClr val="800000"/>
                </a:solidFill>
                <a:latin typeface="Arial" charset="0"/>
              </a:rPr>
              <a:t>“AI - THẾ NÀO”</a:t>
            </a:r>
            <a:endParaRPr lang="en-US" smtClean="0">
              <a:latin typeface="Arial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3962400"/>
          </a:xfrm>
        </p:spPr>
        <p:txBody>
          <a:bodyPr/>
          <a:lstStyle/>
          <a:p>
            <a:pPr algn="just">
              <a:buFont typeface="Monotype Sorts" pitchFamily="2" charset="2"/>
              <a:buNone/>
            </a:pPr>
            <a:r>
              <a:rPr lang="en-US" sz="3600" smtClean="0">
                <a:solidFill>
                  <a:srgbClr val="800000"/>
                </a:solidFill>
                <a:latin typeface="Arial" charset="0"/>
              </a:rPr>
              <a:t>I - Nhận xét : </a:t>
            </a:r>
          </a:p>
          <a:p>
            <a:pPr lvl="1">
              <a:buFont typeface="Monotype Sorts" pitchFamily="2" charset="2"/>
              <a:buNone/>
            </a:pPr>
            <a:r>
              <a:rPr lang="en-US" smtClean="0">
                <a:solidFill>
                  <a:srgbClr val="800000"/>
                </a:solidFill>
                <a:latin typeface="Arial" charset="0"/>
              </a:rPr>
              <a:t> </a:t>
            </a:r>
            <a:r>
              <a:rPr lang="en-US" sz="3200" smtClean="0">
                <a:solidFill>
                  <a:srgbClr val="800000"/>
                </a:solidFill>
                <a:latin typeface="Arial" charset="0"/>
              </a:rPr>
              <a:t>1 : Đọc </a:t>
            </a:r>
            <a:r>
              <a:rPr lang="vi-VN" sz="3200" smtClean="0">
                <a:solidFill>
                  <a:srgbClr val="800000"/>
                </a:solidFill>
                <a:latin typeface="Arial" charset="0"/>
              </a:rPr>
              <a:t>đ</a:t>
            </a:r>
            <a:r>
              <a:rPr lang="en-US" sz="3200" smtClean="0">
                <a:solidFill>
                  <a:srgbClr val="800000"/>
                </a:solidFill>
                <a:latin typeface="Arial" charset="0"/>
              </a:rPr>
              <a:t>oạn v</a:t>
            </a:r>
            <a:r>
              <a:rPr lang="vi-VN" sz="3200" smtClean="0">
                <a:solidFill>
                  <a:srgbClr val="800000"/>
                </a:solidFill>
                <a:latin typeface="Arial" charset="0"/>
              </a:rPr>
              <a:t>ă</a:t>
            </a:r>
            <a:r>
              <a:rPr lang="en-US" sz="3200" smtClean="0">
                <a:solidFill>
                  <a:srgbClr val="800000"/>
                </a:solidFill>
                <a:latin typeface="Arial" charset="0"/>
              </a:rPr>
              <a:t>n sau :</a:t>
            </a:r>
          </a:p>
          <a:p>
            <a:pPr lvl="1" algn="just">
              <a:buFont typeface="Monotype Sorts" pitchFamily="2" charset="2"/>
              <a:buNone/>
            </a:pPr>
            <a:r>
              <a:rPr lang="en-US" sz="3200" smtClean="0">
                <a:solidFill>
                  <a:srgbClr val="800000"/>
                </a:solidFill>
                <a:latin typeface="Arial" charset="0"/>
              </a:rPr>
              <a:t>	Bên </a:t>
            </a:r>
            <a:r>
              <a:rPr lang="vi-VN" sz="3200" smtClean="0">
                <a:solidFill>
                  <a:srgbClr val="800000"/>
                </a:solidFill>
                <a:latin typeface="Arial" charset="0"/>
              </a:rPr>
              <a:t>đư</a:t>
            </a:r>
            <a:r>
              <a:rPr lang="en-US" sz="3200" smtClean="0">
                <a:solidFill>
                  <a:srgbClr val="800000"/>
                </a:solidFill>
                <a:latin typeface="Arial" charset="0"/>
              </a:rPr>
              <a:t>ờng cây cối xanh um . Nhà cửa th</a:t>
            </a:r>
            <a:r>
              <a:rPr lang="vi-VN" sz="3200" smtClean="0">
                <a:solidFill>
                  <a:srgbClr val="800000"/>
                </a:solidFill>
                <a:latin typeface="Arial" charset="0"/>
              </a:rPr>
              <a:t>ư</a:t>
            </a:r>
            <a:r>
              <a:rPr lang="en-US" sz="3200" smtClean="0">
                <a:solidFill>
                  <a:srgbClr val="800000"/>
                </a:solidFill>
                <a:latin typeface="Arial" charset="0"/>
              </a:rPr>
              <a:t>a thớt dấn. Đàn voi b</a:t>
            </a:r>
            <a:r>
              <a:rPr lang="vi-VN" sz="3200" smtClean="0">
                <a:solidFill>
                  <a:srgbClr val="800000"/>
                </a:solidFill>
                <a:latin typeface="Arial" charset="0"/>
              </a:rPr>
              <a:t>ư</a:t>
            </a:r>
            <a:r>
              <a:rPr lang="en-US" sz="3200" smtClean="0">
                <a:solidFill>
                  <a:srgbClr val="800000"/>
                </a:solidFill>
                <a:latin typeface="Arial" charset="0"/>
              </a:rPr>
              <a:t>ớc </a:t>
            </a:r>
            <a:r>
              <a:rPr lang="vi-VN" sz="3200" smtClean="0">
                <a:solidFill>
                  <a:srgbClr val="800000"/>
                </a:solidFill>
                <a:latin typeface="Arial" charset="0"/>
              </a:rPr>
              <a:t>đ</a:t>
            </a:r>
            <a:r>
              <a:rPr lang="en-US" sz="3200" smtClean="0">
                <a:solidFill>
                  <a:srgbClr val="800000"/>
                </a:solidFill>
                <a:latin typeface="Arial" charset="0"/>
              </a:rPr>
              <a:t>i chậm rãi. Chúng hiền làng và thật cam chịu . Ng</a:t>
            </a:r>
            <a:r>
              <a:rPr lang="vi-VN" sz="3200" smtClean="0">
                <a:solidFill>
                  <a:srgbClr val="800000"/>
                </a:solidFill>
                <a:latin typeface="Arial" charset="0"/>
              </a:rPr>
              <a:t>ư</a:t>
            </a:r>
            <a:r>
              <a:rPr lang="en-US" sz="3200" smtClean="0">
                <a:solidFill>
                  <a:srgbClr val="800000"/>
                </a:solidFill>
                <a:latin typeface="Arial" charset="0"/>
              </a:rPr>
              <a:t>ời quản t</a:t>
            </a:r>
            <a:r>
              <a:rPr lang="vi-VN" sz="3200" smtClean="0">
                <a:solidFill>
                  <a:srgbClr val="800000"/>
                </a:solidFill>
                <a:latin typeface="Arial" charset="0"/>
              </a:rPr>
              <a:t>ư</a:t>
            </a:r>
            <a:r>
              <a:rPr lang="en-US" sz="3200" smtClean="0">
                <a:solidFill>
                  <a:srgbClr val="800000"/>
                </a:solidFill>
                <a:latin typeface="Arial" charset="0"/>
              </a:rPr>
              <a:t>ợng ngồi vắt vẻo trên chú voi </a:t>
            </a:r>
            <a:r>
              <a:rPr lang="vi-VN" sz="3200" smtClean="0">
                <a:solidFill>
                  <a:srgbClr val="800000"/>
                </a:solidFill>
                <a:latin typeface="Arial" charset="0"/>
              </a:rPr>
              <a:t>đ</a:t>
            </a:r>
            <a:r>
              <a:rPr lang="en-US" sz="3200" smtClean="0">
                <a:solidFill>
                  <a:srgbClr val="800000"/>
                </a:solidFill>
                <a:latin typeface="Arial" charset="0"/>
              </a:rPr>
              <a:t>i </a:t>
            </a:r>
            <a:r>
              <a:rPr lang="vi-VN" sz="3200" smtClean="0">
                <a:solidFill>
                  <a:srgbClr val="800000"/>
                </a:solidFill>
                <a:latin typeface="Arial" charset="0"/>
              </a:rPr>
              <a:t>đ</a:t>
            </a:r>
            <a:r>
              <a:rPr lang="en-US" sz="3200" smtClean="0">
                <a:solidFill>
                  <a:srgbClr val="800000"/>
                </a:solidFill>
                <a:latin typeface="Arial" charset="0"/>
              </a:rPr>
              <a:t>ầu. Anh trẻ và thật khoẻ mạnh . Thỉnh thoảng, anh lại cúi xuống nh</a:t>
            </a:r>
            <a:r>
              <a:rPr lang="vi-VN" sz="3200" smtClean="0">
                <a:solidFill>
                  <a:srgbClr val="800000"/>
                </a:solidFill>
                <a:latin typeface="Arial" charset="0"/>
              </a:rPr>
              <a:t>ư</a:t>
            </a:r>
            <a:r>
              <a:rPr lang="en-US" sz="3200" smtClean="0">
                <a:solidFill>
                  <a:srgbClr val="800000"/>
                </a:solidFill>
                <a:latin typeface="Arial" charset="0"/>
              </a:rPr>
              <a:t> nói </a:t>
            </a:r>
            <a:r>
              <a:rPr lang="vi-VN" sz="3200" smtClean="0">
                <a:solidFill>
                  <a:srgbClr val="800000"/>
                </a:solidFill>
                <a:latin typeface="Arial" charset="0"/>
              </a:rPr>
              <a:t>đ</a:t>
            </a:r>
            <a:r>
              <a:rPr lang="en-US" sz="3200" smtClean="0">
                <a:solidFill>
                  <a:srgbClr val="800000"/>
                </a:solidFill>
                <a:latin typeface="Arial" charset="0"/>
              </a:rPr>
              <a:t>iều gì </a:t>
            </a:r>
            <a:r>
              <a:rPr lang="vi-VN" sz="3200" smtClean="0">
                <a:solidFill>
                  <a:srgbClr val="800000"/>
                </a:solidFill>
                <a:latin typeface="Arial" charset="0"/>
              </a:rPr>
              <a:t>đ</a:t>
            </a:r>
            <a:r>
              <a:rPr lang="en-US" sz="3200" smtClean="0">
                <a:solidFill>
                  <a:srgbClr val="800000"/>
                </a:solidFill>
                <a:latin typeface="Arial" charset="0"/>
              </a:rPr>
              <a:t>ó với chú voi </a:t>
            </a:r>
          </a:p>
          <a:p>
            <a:pPr lvl="1"/>
            <a:endParaRPr lang="en-US" smtClean="0">
              <a:latin typeface="Arial" charset="0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0" y="5207000"/>
            <a:ext cx="8777288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ctr"/>
            <a:r>
              <a:rPr kumimoji="0" lang="en-US" sz="2800">
                <a:solidFill>
                  <a:srgbClr val="000099"/>
                </a:solidFill>
                <a:latin typeface="Arial" charset="0"/>
              </a:rPr>
              <a:t>Các em dùng bút gạch chân d</a:t>
            </a:r>
            <a:r>
              <a:rPr kumimoji="0" lang="vi-VN" sz="2800">
                <a:solidFill>
                  <a:srgbClr val="000099"/>
                </a:solidFill>
                <a:latin typeface="Arial" charset="0"/>
              </a:rPr>
              <a:t>ư</a:t>
            </a:r>
            <a:r>
              <a:rPr kumimoji="0" lang="en-US" sz="2800">
                <a:solidFill>
                  <a:srgbClr val="000099"/>
                </a:solidFill>
                <a:latin typeface="Arial" charset="0"/>
              </a:rPr>
              <a:t>ới những từ chỉ tính chất, </a:t>
            </a:r>
            <a:r>
              <a:rPr kumimoji="0" lang="vi-VN" sz="2800">
                <a:solidFill>
                  <a:srgbClr val="000099"/>
                </a:solidFill>
                <a:latin typeface="Arial" charset="0"/>
              </a:rPr>
              <a:t>đ</a:t>
            </a:r>
            <a:r>
              <a:rPr kumimoji="0" lang="en-US" sz="2800">
                <a:solidFill>
                  <a:srgbClr val="000099"/>
                </a:solidFill>
                <a:latin typeface="Arial" charset="0"/>
              </a:rPr>
              <a:t>ặc </a:t>
            </a:r>
            <a:r>
              <a:rPr kumimoji="0" lang="vi-VN" sz="2800">
                <a:solidFill>
                  <a:srgbClr val="000099"/>
                </a:solidFill>
                <a:latin typeface="Arial" charset="0"/>
              </a:rPr>
              <a:t>đ</a:t>
            </a:r>
            <a:r>
              <a:rPr kumimoji="0" lang="en-US" sz="2800">
                <a:solidFill>
                  <a:srgbClr val="000099"/>
                </a:solidFill>
                <a:latin typeface="Arial" charset="0"/>
              </a:rPr>
              <a:t>iểm của sự vật ( ng</a:t>
            </a:r>
            <a:r>
              <a:rPr kumimoji="0" lang="vi-VN" sz="2800">
                <a:solidFill>
                  <a:srgbClr val="000099"/>
                </a:solidFill>
                <a:latin typeface="Arial" charset="0"/>
              </a:rPr>
              <a:t>ư</a:t>
            </a:r>
            <a:r>
              <a:rPr kumimoji="0" lang="en-US" sz="2800">
                <a:solidFill>
                  <a:srgbClr val="000099"/>
                </a:solidFill>
                <a:latin typeface="Arial" charset="0"/>
              </a:rPr>
              <a:t>ời và vật ) trong </a:t>
            </a:r>
            <a:r>
              <a:rPr kumimoji="0" lang="vi-VN" sz="2800">
                <a:solidFill>
                  <a:srgbClr val="000099"/>
                </a:solidFill>
                <a:latin typeface="Arial" charset="0"/>
              </a:rPr>
              <a:t>đ</a:t>
            </a:r>
            <a:r>
              <a:rPr kumimoji="0" lang="en-US" sz="2800">
                <a:solidFill>
                  <a:srgbClr val="000099"/>
                </a:solidFill>
                <a:latin typeface="Arial" charset="0"/>
              </a:rPr>
              <a:t>oạn v</a:t>
            </a:r>
            <a:r>
              <a:rPr kumimoji="0" lang="vi-VN" sz="2800">
                <a:solidFill>
                  <a:srgbClr val="000099"/>
                </a:solidFill>
                <a:latin typeface="Arial" charset="0"/>
              </a:rPr>
              <a:t>ă</a:t>
            </a:r>
            <a:r>
              <a:rPr kumimoji="0" lang="en-US" sz="2800">
                <a:solidFill>
                  <a:srgbClr val="000099"/>
                </a:solidFill>
                <a:latin typeface="Arial" charset="0"/>
              </a:rPr>
              <a:t>n trên.</a:t>
            </a: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uild="p" animBg="1" autoUpdateAnimBg="0"/>
      <p:bldP spid="13315" grpId="0" build="p" autoUpdateAnimBg="0"/>
      <p:bldP spid="1331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685800" y="-185738"/>
            <a:ext cx="8001000" cy="1200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r>
              <a:rPr kumimoji="0" lang="en-US" u="sng">
                <a:solidFill>
                  <a:srgbClr val="0000FF"/>
                </a:solidFill>
                <a:latin typeface="Arial" charset="0"/>
              </a:rPr>
              <a:t>Câu 1</a:t>
            </a:r>
            <a:r>
              <a:rPr kumimoji="0" lang="en-US">
                <a:solidFill>
                  <a:schemeClr val="tx1"/>
                </a:solidFill>
                <a:latin typeface="Arial" charset="0"/>
              </a:rPr>
              <a:t> : Bên </a:t>
            </a:r>
            <a:r>
              <a:rPr kumimoji="0" lang="vi-VN">
                <a:solidFill>
                  <a:schemeClr val="tx1"/>
                </a:solidFill>
                <a:latin typeface="Arial" charset="0"/>
              </a:rPr>
              <a:t>đư</a:t>
            </a:r>
            <a:r>
              <a:rPr kumimoji="0" lang="en-US">
                <a:solidFill>
                  <a:schemeClr val="tx1"/>
                </a:solidFill>
                <a:latin typeface="Arial" charset="0"/>
              </a:rPr>
              <a:t>ờng cây cối </a:t>
            </a:r>
            <a:r>
              <a:rPr kumimoji="0" lang="en-US">
                <a:solidFill>
                  <a:srgbClr val="FF6699"/>
                </a:solidFill>
                <a:latin typeface="Arial" charset="0"/>
              </a:rPr>
              <a:t>xanh um</a:t>
            </a:r>
            <a:r>
              <a:rPr kumimoji="0" lang="en-US">
                <a:solidFill>
                  <a:schemeClr val="tx1"/>
                </a:solidFill>
                <a:latin typeface="Arial" charset="0"/>
              </a:rPr>
              <a:t/>
            </a:r>
            <a:br>
              <a:rPr kumimoji="0" lang="en-US">
                <a:solidFill>
                  <a:schemeClr val="tx1"/>
                </a:solidFill>
                <a:latin typeface="Arial" charset="0"/>
              </a:rPr>
            </a:br>
            <a:endParaRPr kumimoji="0" lang="en-US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533400" y="1812925"/>
            <a:ext cx="8229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r>
              <a:rPr kumimoji="0" lang="en-US" u="sng">
                <a:solidFill>
                  <a:srgbClr val="0000FF"/>
                </a:solidFill>
                <a:latin typeface="Arial" charset="0"/>
              </a:rPr>
              <a:t>Câu 2</a:t>
            </a:r>
            <a:r>
              <a:rPr kumimoji="0" lang="en-US">
                <a:solidFill>
                  <a:schemeClr val="tx1"/>
                </a:solidFill>
                <a:latin typeface="Arial" charset="0"/>
              </a:rPr>
              <a:t> : Nhà cửa </a:t>
            </a:r>
            <a:r>
              <a:rPr kumimoji="0" lang="en-US">
                <a:solidFill>
                  <a:srgbClr val="FF6699"/>
                </a:solidFill>
                <a:latin typeface="Arial" charset="0"/>
              </a:rPr>
              <a:t>th</a:t>
            </a:r>
            <a:r>
              <a:rPr kumimoji="0" lang="vi-VN">
                <a:solidFill>
                  <a:srgbClr val="FF6699"/>
                </a:solidFill>
                <a:latin typeface="Arial" charset="0"/>
              </a:rPr>
              <a:t>ư</a:t>
            </a:r>
            <a:r>
              <a:rPr kumimoji="0" lang="en-US">
                <a:solidFill>
                  <a:srgbClr val="FF6699"/>
                </a:solidFill>
                <a:latin typeface="Arial" charset="0"/>
              </a:rPr>
              <a:t>a thớt dần</a:t>
            </a:r>
            <a:r>
              <a:rPr kumimoji="0" lang="en-US">
                <a:solidFill>
                  <a:schemeClr val="tx1"/>
                </a:solidFill>
                <a:latin typeface="Arial" charset="0"/>
              </a:rPr>
              <a:t>.</a:t>
            </a:r>
            <a:endParaRPr kumimoji="0" lang="en-US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533400" y="4724400"/>
            <a:ext cx="7315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r>
              <a:rPr kumimoji="0" lang="en-US" u="sng">
                <a:solidFill>
                  <a:srgbClr val="0000FF"/>
                </a:solidFill>
                <a:latin typeface="Arial" charset="0"/>
              </a:rPr>
              <a:t>Câu 6</a:t>
            </a:r>
            <a:r>
              <a:rPr kumimoji="0" lang="en-US">
                <a:solidFill>
                  <a:schemeClr val="tx1"/>
                </a:solidFill>
                <a:latin typeface="Arial" charset="0"/>
              </a:rPr>
              <a:t> : Anh </a:t>
            </a:r>
            <a:r>
              <a:rPr kumimoji="0" lang="en-US">
                <a:solidFill>
                  <a:srgbClr val="FF6699"/>
                </a:solidFill>
                <a:latin typeface="Arial" charset="0"/>
              </a:rPr>
              <a:t>trẻ và thật khoẻ mạnh</a:t>
            </a:r>
            <a:endParaRPr kumimoji="0" lang="en-US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457200" y="2727325"/>
            <a:ext cx="78486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r>
              <a:rPr kumimoji="0" lang="en-US" u="sng">
                <a:solidFill>
                  <a:srgbClr val="0000FF"/>
                </a:solidFill>
                <a:latin typeface="Arial" charset="0"/>
              </a:rPr>
              <a:t>Câu 3</a:t>
            </a:r>
            <a:r>
              <a:rPr kumimoji="0" lang="en-US">
                <a:solidFill>
                  <a:schemeClr val="tx1"/>
                </a:solidFill>
                <a:latin typeface="Arial" charset="0"/>
              </a:rPr>
              <a:t> : Đàn voi </a:t>
            </a:r>
            <a:r>
              <a:rPr kumimoji="0" lang="en-US">
                <a:solidFill>
                  <a:srgbClr val="FF6699"/>
                </a:solidFill>
                <a:latin typeface="Arial" charset="0"/>
              </a:rPr>
              <a:t>b</a:t>
            </a:r>
            <a:r>
              <a:rPr kumimoji="0" lang="vi-VN">
                <a:solidFill>
                  <a:srgbClr val="FF6699"/>
                </a:solidFill>
                <a:latin typeface="Arial" charset="0"/>
              </a:rPr>
              <a:t>ư</a:t>
            </a:r>
            <a:r>
              <a:rPr kumimoji="0" lang="en-US">
                <a:solidFill>
                  <a:srgbClr val="FF6699"/>
                </a:solidFill>
                <a:latin typeface="Arial" charset="0"/>
              </a:rPr>
              <a:t>ớc </a:t>
            </a:r>
            <a:r>
              <a:rPr kumimoji="0" lang="vi-VN">
                <a:solidFill>
                  <a:srgbClr val="FF6699"/>
                </a:solidFill>
                <a:latin typeface="Arial" charset="0"/>
              </a:rPr>
              <a:t>đ</a:t>
            </a:r>
            <a:r>
              <a:rPr kumimoji="0" lang="en-US">
                <a:solidFill>
                  <a:srgbClr val="FF6699"/>
                </a:solidFill>
                <a:latin typeface="Arial" charset="0"/>
              </a:rPr>
              <a:t>i chậm rãi</a:t>
            </a:r>
            <a:r>
              <a:rPr kumimoji="0" lang="en-US">
                <a:solidFill>
                  <a:schemeClr val="tx1"/>
                </a:solidFill>
                <a:latin typeface="Arial" charset="0"/>
              </a:rPr>
              <a:t>.</a:t>
            </a:r>
            <a:r>
              <a:rPr kumimoji="0" lang="en-US" sz="3200">
                <a:solidFill>
                  <a:schemeClr val="tx1"/>
                </a:solidFill>
                <a:latin typeface="Arial" charset="0"/>
              </a:rPr>
              <a:t/>
            </a:r>
            <a:br>
              <a:rPr kumimoji="0" lang="en-US" sz="3200">
                <a:solidFill>
                  <a:schemeClr val="tx1"/>
                </a:solidFill>
                <a:latin typeface="Arial" charset="0"/>
              </a:rPr>
            </a:br>
            <a:endParaRPr kumimoji="0" 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457200" y="3505200"/>
            <a:ext cx="7162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r>
              <a:rPr kumimoji="0" lang="en-US" u="sng">
                <a:solidFill>
                  <a:srgbClr val="0000FF"/>
                </a:solidFill>
                <a:latin typeface="Arial" charset="0"/>
              </a:rPr>
              <a:t>Câu 4</a:t>
            </a:r>
            <a:r>
              <a:rPr kumimoji="0" lang="en-US">
                <a:solidFill>
                  <a:schemeClr val="tx1"/>
                </a:solidFill>
                <a:latin typeface="Arial" charset="0"/>
              </a:rPr>
              <a:t> : Chúng </a:t>
            </a:r>
            <a:r>
              <a:rPr kumimoji="0" lang="en-US">
                <a:solidFill>
                  <a:srgbClr val="FF6699"/>
                </a:solidFill>
                <a:latin typeface="Arial" charset="0"/>
              </a:rPr>
              <a:t>hiền lành và thật cam chịu.</a:t>
            </a:r>
          </a:p>
        </p:txBody>
      </p:sp>
      <p:sp>
        <p:nvSpPr>
          <p:cNvPr id="12295" name="AutoShape 10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53400" y="457200"/>
            <a:ext cx="533400" cy="609600"/>
          </a:xfrm>
          <a:prstGeom prst="actionButtonForwardNex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3200">
              <a:latin typeface="Arial" charset="0"/>
            </a:endParaRP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utoUpdateAnimBg="0"/>
      <p:bldP spid="32773" grpId="0" autoUpdateAnimBg="0"/>
      <p:bldP spid="32774" grpId="0" autoUpdateAnimBg="0"/>
      <p:bldP spid="32776" grpId="0" autoUpdateAnimBg="0"/>
      <p:bldP spid="3277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FCCCC"/>
            </a:gs>
            <a:gs pos="100000">
              <a:srgbClr val="CCFFCC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457200"/>
            <a:ext cx="7772400" cy="762000"/>
          </a:xfrm>
          <a:solidFill>
            <a:srgbClr val="FFFF99"/>
          </a:solidFill>
        </p:spPr>
        <p:txBody>
          <a:bodyPr/>
          <a:lstStyle/>
          <a:p>
            <a:r>
              <a:rPr lang="en-US" sz="3600" smtClean="0">
                <a:solidFill>
                  <a:srgbClr val="000099"/>
                </a:solidFill>
                <a:latin typeface="Arial" charset="0"/>
              </a:rPr>
              <a:t>Câu hỏi cho các từ ngữ vừa tìm </a:t>
            </a:r>
            <a:r>
              <a:rPr lang="vi-VN" sz="3600" smtClean="0">
                <a:solidFill>
                  <a:srgbClr val="000099"/>
                </a:solidFill>
                <a:latin typeface="Arial" charset="0"/>
              </a:rPr>
              <a:t>đư</a:t>
            </a:r>
            <a:r>
              <a:rPr lang="en-US" sz="3600" smtClean="0">
                <a:solidFill>
                  <a:srgbClr val="000099"/>
                </a:solidFill>
                <a:latin typeface="Arial" charset="0"/>
              </a:rPr>
              <a:t>ợc</a:t>
            </a:r>
            <a:r>
              <a:rPr lang="en-US" sz="3600" smtClean="0">
                <a:solidFill>
                  <a:srgbClr val="FF7C80"/>
                </a:solidFill>
                <a:latin typeface="Arial" charset="0"/>
              </a:rPr>
              <a:t> </a:t>
            </a:r>
            <a:endParaRPr lang="en-US" sz="3600" smtClean="0">
              <a:latin typeface="Arial" charset="0"/>
            </a:endParaRP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381000" y="1219200"/>
            <a:ext cx="81534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>
              <a:lnSpc>
                <a:spcPct val="7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</a:rPr>
              <a:t>Câu 1 : Bên </a:t>
            </a:r>
            <a:r>
              <a:rPr lang="vi-VN">
                <a:solidFill>
                  <a:schemeClr val="tx1"/>
                </a:solidFill>
                <a:latin typeface="Arial" charset="0"/>
              </a:rPr>
              <a:t>đư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ờng , cây cối </a:t>
            </a:r>
            <a:r>
              <a:rPr lang="en-US" u="sng">
                <a:solidFill>
                  <a:schemeClr val="tx1"/>
                </a:solidFill>
                <a:latin typeface="Arial" charset="0"/>
              </a:rPr>
              <a:t>xanh um</a:t>
            </a:r>
            <a:endParaRPr lang="en-US" u="sng">
              <a:latin typeface="Arial" charset="0"/>
            </a:endParaRPr>
          </a:p>
          <a:p>
            <a:pPr>
              <a:lnSpc>
                <a:spcPct val="7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</a:rPr>
              <a:t>- Bên </a:t>
            </a:r>
            <a:r>
              <a:rPr lang="vi-VN">
                <a:solidFill>
                  <a:schemeClr val="tx1"/>
                </a:solidFill>
                <a:latin typeface="Arial" charset="0"/>
              </a:rPr>
              <a:t>đư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ờng , cây cối </a:t>
            </a:r>
            <a:r>
              <a:rPr lang="en-US">
                <a:solidFill>
                  <a:srgbClr val="FF7C80"/>
                </a:solidFill>
                <a:latin typeface="Arial" charset="0"/>
              </a:rPr>
              <a:t>thế nào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?</a:t>
            </a:r>
            <a:endParaRPr lang="en-US">
              <a:latin typeface="Arial" charset="0"/>
            </a:endParaRP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304800" y="2362200"/>
            <a:ext cx="80772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>
              <a:lnSpc>
                <a:spcPct val="7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</a:rPr>
              <a:t>Câu 2 : Nhà cửa </a:t>
            </a:r>
            <a:r>
              <a:rPr lang="en-US" u="sng">
                <a:solidFill>
                  <a:schemeClr val="tx1"/>
                </a:solidFill>
                <a:latin typeface="Arial" charset="0"/>
              </a:rPr>
              <a:t>th</a:t>
            </a:r>
            <a:r>
              <a:rPr lang="vi-VN" u="sng">
                <a:solidFill>
                  <a:schemeClr val="tx1"/>
                </a:solidFill>
                <a:latin typeface="Arial" charset="0"/>
              </a:rPr>
              <a:t>ư</a:t>
            </a:r>
            <a:r>
              <a:rPr lang="en-US" u="sng">
                <a:solidFill>
                  <a:schemeClr val="tx1"/>
                </a:solidFill>
                <a:latin typeface="Arial" charset="0"/>
              </a:rPr>
              <a:t>a thớt dần.</a:t>
            </a:r>
          </a:p>
          <a:p>
            <a:pPr>
              <a:lnSpc>
                <a:spcPct val="7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</a:rPr>
              <a:t>- Nhà cửa</a:t>
            </a:r>
            <a:r>
              <a:rPr lang="en-US">
                <a:latin typeface="Arial" charset="0"/>
              </a:rPr>
              <a:t> </a:t>
            </a:r>
            <a:r>
              <a:rPr lang="en-US">
                <a:solidFill>
                  <a:schemeClr val="accent1"/>
                </a:solidFill>
                <a:latin typeface="Arial" charset="0"/>
              </a:rPr>
              <a:t>thế nào ?</a:t>
            </a:r>
            <a:endParaRPr lang="en-US">
              <a:latin typeface="Arial" charset="0"/>
            </a:endParaRP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381000" y="3657600"/>
            <a:ext cx="76962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>
              <a:lnSpc>
                <a:spcPct val="7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</a:rPr>
              <a:t>Câu 3 : Đàn voi </a:t>
            </a:r>
            <a:r>
              <a:rPr lang="en-US" u="sng">
                <a:solidFill>
                  <a:schemeClr val="tx1"/>
                </a:solidFill>
                <a:latin typeface="Arial" charset="0"/>
              </a:rPr>
              <a:t>b</a:t>
            </a:r>
            <a:r>
              <a:rPr lang="vi-VN" u="sng">
                <a:solidFill>
                  <a:schemeClr val="tx1"/>
                </a:solidFill>
                <a:latin typeface="Arial" charset="0"/>
              </a:rPr>
              <a:t>ư</a:t>
            </a:r>
            <a:r>
              <a:rPr lang="en-US" u="sng">
                <a:solidFill>
                  <a:schemeClr val="tx1"/>
                </a:solidFill>
                <a:latin typeface="Arial" charset="0"/>
              </a:rPr>
              <a:t>ớc </a:t>
            </a:r>
            <a:r>
              <a:rPr lang="vi-VN" u="sng">
                <a:solidFill>
                  <a:schemeClr val="tx1"/>
                </a:solidFill>
                <a:latin typeface="Arial" charset="0"/>
              </a:rPr>
              <a:t>đ</a:t>
            </a:r>
            <a:r>
              <a:rPr lang="en-US" u="sng">
                <a:solidFill>
                  <a:schemeClr val="tx1"/>
                </a:solidFill>
                <a:latin typeface="Arial" charset="0"/>
              </a:rPr>
              <a:t>i chậm rãi.</a:t>
            </a:r>
          </a:p>
          <a:p>
            <a:pPr>
              <a:lnSpc>
                <a:spcPct val="7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</a:rPr>
              <a:t>- Đàn voi</a:t>
            </a:r>
            <a:r>
              <a:rPr lang="en-US">
                <a:latin typeface="Arial" charset="0"/>
              </a:rPr>
              <a:t> </a:t>
            </a:r>
            <a:r>
              <a:rPr lang="en-US">
                <a:solidFill>
                  <a:schemeClr val="accent1"/>
                </a:solidFill>
                <a:latin typeface="Arial" charset="0"/>
              </a:rPr>
              <a:t>thế nào</a:t>
            </a:r>
            <a:r>
              <a:rPr lang="en-US">
                <a:latin typeface="Arial" charset="0"/>
              </a:rPr>
              <a:t> ?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381000" y="5410200"/>
            <a:ext cx="8458200" cy="1077913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r>
              <a:rPr lang="en-US" sz="3200">
                <a:solidFill>
                  <a:srgbClr val="FF3399"/>
                </a:solidFill>
                <a:latin typeface="Arial" charset="0"/>
              </a:rPr>
              <a:t>Từ , ngữ trả lời cho câu hỏi </a:t>
            </a:r>
            <a:r>
              <a:rPr lang="en-US" sz="3200">
                <a:solidFill>
                  <a:srgbClr val="000099"/>
                </a:solidFill>
                <a:latin typeface="Arial" charset="0"/>
              </a:rPr>
              <a:t>thế nào</a:t>
            </a:r>
            <a:r>
              <a:rPr lang="en-US" sz="3200">
                <a:solidFill>
                  <a:srgbClr val="FF3399"/>
                </a:solidFill>
                <a:latin typeface="Arial" charset="0"/>
              </a:rPr>
              <a:t> chính là </a:t>
            </a:r>
            <a:r>
              <a:rPr lang="en-US" sz="3200">
                <a:solidFill>
                  <a:srgbClr val="000099"/>
                </a:solidFill>
                <a:latin typeface="Arial" charset="0"/>
              </a:rPr>
              <a:t>VN </a:t>
            </a:r>
            <a:r>
              <a:rPr lang="en-US" sz="3200">
                <a:solidFill>
                  <a:srgbClr val="FF3399"/>
                </a:solidFill>
                <a:latin typeface="Arial" charset="0"/>
              </a:rPr>
              <a:t>của câu</a:t>
            </a: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7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7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7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7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build="p" animBg="1" autoUpdateAnimBg="0"/>
      <p:bldP spid="31747" grpId="0" build="p" autoUpdateAnimBg="0"/>
      <p:bldP spid="31748" grpId="0" build="p" autoUpdateAnimBg="0"/>
      <p:bldP spid="31751" grpId="0" build="p" autoUpdateAnimBg="0"/>
      <p:bldP spid="31752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685800" y="1130300"/>
            <a:ext cx="8001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r>
              <a:rPr kumimoji="0" lang="en-US" sz="3200" u="sng">
                <a:solidFill>
                  <a:schemeClr val="tx1"/>
                </a:solidFill>
                <a:latin typeface="Arial" charset="0"/>
              </a:rPr>
              <a:t>Câu 1</a:t>
            </a:r>
            <a:r>
              <a:rPr kumimoji="0" lang="en-US" sz="3200">
                <a:solidFill>
                  <a:schemeClr val="tx1"/>
                </a:solidFill>
                <a:latin typeface="Arial" charset="0"/>
              </a:rPr>
              <a:t> : Bên </a:t>
            </a:r>
            <a:r>
              <a:rPr kumimoji="0" lang="vi-VN" sz="3200">
                <a:solidFill>
                  <a:schemeClr val="tx1"/>
                </a:solidFill>
                <a:latin typeface="Arial" charset="0"/>
              </a:rPr>
              <a:t>đư</a:t>
            </a:r>
            <a:r>
              <a:rPr kumimoji="0" lang="en-US" sz="3200">
                <a:solidFill>
                  <a:schemeClr val="tx1"/>
                </a:solidFill>
                <a:latin typeface="Arial" charset="0"/>
              </a:rPr>
              <a:t>ờng </a:t>
            </a:r>
            <a:r>
              <a:rPr kumimoji="0" lang="en-US" sz="3200">
                <a:solidFill>
                  <a:srgbClr val="FF7C80"/>
                </a:solidFill>
                <a:latin typeface="Arial" charset="0"/>
              </a:rPr>
              <a:t>cây cối</a:t>
            </a:r>
            <a:r>
              <a:rPr kumimoji="0" lang="en-US" sz="3200">
                <a:solidFill>
                  <a:schemeClr val="tx1"/>
                </a:solidFill>
                <a:latin typeface="Arial" charset="0"/>
              </a:rPr>
              <a:t> xanh um</a:t>
            </a:r>
            <a:endParaRPr kumimoji="0" lang="en-US" sz="320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762000" y="2057400"/>
            <a:ext cx="8229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r>
              <a:rPr kumimoji="0" lang="en-US" sz="3200" u="sng">
                <a:solidFill>
                  <a:schemeClr val="tx1"/>
                </a:solidFill>
                <a:latin typeface="Arial" charset="0"/>
              </a:rPr>
              <a:t>Câu 2</a:t>
            </a:r>
            <a:r>
              <a:rPr kumimoji="0" lang="en-US" sz="3200">
                <a:solidFill>
                  <a:schemeClr val="tx1"/>
                </a:solidFill>
                <a:latin typeface="Arial" charset="0"/>
              </a:rPr>
              <a:t> : </a:t>
            </a:r>
            <a:r>
              <a:rPr kumimoji="0" lang="en-US" sz="3200">
                <a:solidFill>
                  <a:srgbClr val="FF7C80"/>
                </a:solidFill>
                <a:latin typeface="Arial" charset="0"/>
              </a:rPr>
              <a:t>Nhà cửa</a:t>
            </a:r>
            <a:r>
              <a:rPr kumimoji="0" lang="en-US" sz="3200">
                <a:solidFill>
                  <a:schemeClr val="tx1"/>
                </a:solidFill>
                <a:latin typeface="Arial" charset="0"/>
              </a:rPr>
              <a:t> th</a:t>
            </a:r>
            <a:r>
              <a:rPr kumimoji="0" lang="vi-VN" sz="3200">
                <a:solidFill>
                  <a:schemeClr val="tx1"/>
                </a:solidFill>
                <a:latin typeface="Arial" charset="0"/>
              </a:rPr>
              <a:t>ư</a:t>
            </a:r>
            <a:r>
              <a:rPr kumimoji="0" lang="en-US" sz="3200">
                <a:solidFill>
                  <a:schemeClr val="tx1"/>
                </a:solidFill>
                <a:latin typeface="Arial" charset="0"/>
              </a:rPr>
              <a:t>a thớt dần.</a:t>
            </a:r>
            <a:endParaRPr kumimoji="0" lang="en-US" sz="320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685800" y="5334000"/>
            <a:ext cx="7315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r>
              <a:rPr kumimoji="0" lang="en-US" sz="3200" u="sng">
                <a:solidFill>
                  <a:schemeClr val="tx1"/>
                </a:solidFill>
                <a:latin typeface="Arial" charset="0"/>
              </a:rPr>
              <a:t>Câu 6</a:t>
            </a:r>
            <a:r>
              <a:rPr kumimoji="0" lang="en-US" sz="3200">
                <a:solidFill>
                  <a:schemeClr val="tx1"/>
                </a:solidFill>
                <a:latin typeface="Arial" charset="0"/>
              </a:rPr>
              <a:t> : </a:t>
            </a:r>
            <a:r>
              <a:rPr kumimoji="0" lang="en-US" sz="3200">
                <a:solidFill>
                  <a:srgbClr val="FF7C80"/>
                </a:solidFill>
                <a:latin typeface="Arial" charset="0"/>
              </a:rPr>
              <a:t>Anh</a:t>
            </a:r>
            <a:r>
              <a:rPr kumimoji="0" lang="en-US" sz="3200">
                <a:solidFill>
                  <a:schemeClr val="tx1"/>
                </a:solidFill>
                <a:latin typeface="Arial" charset="0"/>
              </a:rPr>
              <a:t> trẻ và thật khoẻ mạnh</a:t>
            </a:r>
            <a:endParaRPr kumimoji="0" lang="en-US" sz="320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685800" y="3048000"/>
            <a:ext cx="78486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r>
              <a:rPr kumimoji="0" lang="en-US" sz="3200" u="sng">
                <a:solidFill>
                  <a:schemeClr val="tx1"/>
                </a:solidFill>
                <a:latin typeface="Arial" charset="0"/>
              </a:rPr>
              <a:t>Câu 3</a:t>
            </a:r>
            <a:r>
              <a:rPr kumimoji="0" lang="en-US" sz="3200">
                <a:solidFill>
                  <a:schemeClr val="tx1"/>
                </a:solidFill>
                <a:latin typeface="Arial" charset="0"/>
              </a:rPr>
              <a:t> : </a:t>
            </a:r>
            <a:r>
              <a:rPr kumimoji="0" lang="en-US" sz="3200">
                <a:solidFill>
                  <a:srgbClr val="FF7C80"/>
                </a:solidFill>
                <a:latin typeface="Arial" charset="0"/>
              </a:rPr>
              <a:t>Đàn voi</a:t>
            </a:r>
            <a:r>
              <a:rPr kumimoji="0" lang="en-US" sz="3200">
                <a:solidFill>
                  <a:schemeClr val="tx1"/>
                </a:solidFill>
                <a:latin typeface="Arial" charset="0"/>
              </a:rPr>
              <a:t> b</a:t>
            </a:r>
            <a:r>
              <a:rPr kumimoji="0" lang="vi-VN" sz="3200">
                <a:solidFill>
                  <a:schemeClr val="tx1"/>
                </a:solidFill>
                <a:latin typeface="Arial" charset="0"/>
              </a:rPr>
              <a:t>ư</a:t>
            </a:r>
            <a:r>
              <a:rPr kumimoji="0" lang="en-US" sz="3200">
                <a:solidFill>
                  <a:schemeClr val="tx1"/>
                </a:solidFill>
                <a:latin typeface="Arial" charset="0"/>
              </a:rPr>
              <a:t>ớc </a:t>
            </a:r>
            <a:r>
              <a:rPr kumimoji="0" lang="vi-VN" sz="3200">
                <a:solidFill>
                  <a:schemeClr val="tx1"/>
                </a:solidFill>
                <a:latin typeface="Arial" charset="0"/>
              </a:rPr>
              <a:t>đ</a:t>
            </a:r>
            <a:r>
              <a:rPr kumimoji="0" lang="en-US" sz="3200">
                <a:solidFill>
                  <a:schemeClr val="tx1"/>
                </a:solidFill>
                <a:latin typeface="Arial" charset="0"/>
              </a:rPr>
              <a:t>i chậm rãi.</a:t>
            </a:r>
            <a:r>
              <a:rPr kumimoji="0" lang="en-US" sz="2800">
                <a:solidFill>
                  <a:schemeClr val="tx1"/>
                </a:solidFill>
                <a:latin typeface="Arial" charset="0"/>
              </a:rPr>
              <a:t/>
            </a:r>
            <a:br>
              <a:rPr kumimoji="0" lang="en-US" sz="2800">
                <a:solidFill>
                  <a:schemeClr val="tx1"/>
                </a:solidFill>
                <a:latin typeface="Arial" charset="0"/>
              </a:rPr>
            </a:br>
            <a:endParaRPr kumimoji="0" lang="en-US" sz="16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685800" y="4038600"/>
            <a:ext cx="71628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r>
              <a:rPr kumimoji="0" lang="en-US" sz="3200" u="sng">
                <a:solidFill>
                  <a:schemeClr val="tx1"/>
                </a:solidFill>
                <a:latin typeface="Arial" charset="0"/>
              </a:rPr>
              <a:t>Câu 4</a:t>
            </a:r>
            <a:r>
              <a:rPr kumimoji="0" lang="en-US" sz="3200">
                <a:solidFill>
                  <a:schemeClr val="tx1"/>
                </a:solidFill>
                <a:latin typeface="Arial" charset="0"/>
              </a:rPr>
              <a:t> : </a:t>
            </a:r>
            <a:r>
              <a:rPr kumimoji="0" lang="en-US" sz="3200">
                <a:solidFill>
                  <a:srgbClr val="FF7C80"/>
                </a:solidFill>
                <a:latin typeface="Arial" charset="0"/>
              </a:rPr>
              <a:t>Chúng</a:t>
            </a:r>
            <a:r>
              <a:rPr kumimoji="0" lang="en-US" sz="3200">
                <a:solidFill>
                  <a:schemeClr val="tx1"/>
                </a:solidFill>
                <a:latin typeface="Arial" charset="0"/>
              </a:rPr>
              <a:t> hiền lành và thật cam chịu.</a:t>
            </a: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685800" y="0"/>
            <a:ext cx="78486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r>
              <a:rPr lang="en-US" sz="3200">
                <a:solidFill>
                  <a:schemeClr val="tx1"/>
                </a:solidFill>
                <a:latin typeface="Arial" charset="0"/>
              </a:rPr>
              <a:t>Những từ ngữ chỉ các sự vật </a:t>
            </a:r>
            <a:r>
              <a:rPr lang="vi-VN" sz="3200">
                <a:solidFill>
                  <a:schemeClr val="tx1"/>
                </a:solidFill>
                <a:latin typeface="Arial" charset="0"/>
              </a:rPr>
              <a:t>đư</a:t>
            </a:r>
            <a:r>
              <a:rPr lang="en-US" sz="3200">
                <a:solidFill>
                  <a:schemeClr val="tx1"/>
                </a:solidFill>
                <a:latin typeface="Arial" charset="0"/>
              </a:rPr>
              <a:t>ợc miêu tả trong câu :</a:t>
            </a: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autoUpdateAnimBg="0"/>
      <p:bldP spid="36867" grpId="0" autoUpdateAnimBg="0"/>
      <p:bldP spid="36868" grpId="0" autoUpdateAnimBg="0"/>
      <p:bldP spid="36869" grpId="0" autoUpdateAnimBg="0"/>
      <p:bldP spid="36870" grpId="0" build="p" autoUpdateAnimBg="0"/>
      <p:bldP spid="36871" grpId="0" autoUpdateAnimBg="0"/>
    </p:bldLst>
  </p:timing>
</p:sld>
</file>

<file path=ppt/theme/theme1.xml><?xml version="1.0" encoding="utf-8"?>
<a:theme xmlns:a="http://schemas.openxmlformats.org/drawingml/2006/main" name="Contemporary Portrait">
  <a:themeElements>
    <a:clrScheme name="Contemporary Portra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ry Portrait">
      <a:majorFont>
        <a:latin typeface=".VnTime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6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.VnTim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6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.VnTime" pitchFamily="34" charset="0"/>
          </a:defRPr>
        </a:defPPr>
      </a:lstStyle>
    </a:ln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Designs\Contemporary Portrait.pot</Template>
  <TotalTime>809</TotalTime>
  <Words>1084</Words>
  <Application>Microsoft PowerPoint</Application>
  <PresentationFormat>On-screen Show (4:3)</PresentationFormat>
  <Paragraphs>86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19</vt:i4>
      </vt:variant>
    </vt:vector>
  </HeadingPairs>
  <TitlesOfParts>
    <vt:vector size="30" baseType="lpstr">
      <vt:lpstr>.VnTime</vt:lpstr>
      <vt:lpstr>Arial</vt:lpstr>
      <vt:lpstr>Tahoma</vt:lpstr>
      <vt:lpstr>Monotype Sorts</vt:lpstr>
      <vt:lpstr>Calibri</vt:lpstr>
      <vt:lpstr>Times New Roman</vt:lpstr>
      <vt:lpstr>Contemporary Portrait</vt:lpstr>
      <vt:lpstr>Microsoft Equation 3.0</vt:lpstr>
      <vt:lpstr>Microsoft Clip Gallery</vt:lpstr>
      <vt:lpstr>Bitmap Image</vt:lpstr>
      <vt:lpstr>Microsoft Graph 97 Chart</vt:lpstr>
      <vt:lpstr>LUYỆN TỪ VÀ CÂU  CÂU KỂ : “AI -THẾ NÀO ? ” </vt:lpstr>
      <vt:lpstr>MỤC TIÊU BÀI HỌC </vt:lpstr>
      <vt:lpstr>Kiểm tra bài cũ</vt:lpstr>
      <vt:lpstr>Kiểm tra bài cũ</vt:lpstr>
      <vt:lpstr>VÀO BÀI MỚI</vt:lpstr>
      <vt:lpstr>CÂU KỂ DẠNG  “AI - THẾ NÀO”</vt:lpstr>
      <vt:lpstr>Slide 7</vt:lpstr>
      <vt:lpstr>Câu hỏi cho các từ ngữ vừa tìm được </vt:lpstr>
      <vt:lpstr>Slide 9</vt:lpstr>
      <vt:lpstr>Câu hỏi cho các từ ngữ vừa tìm được </vt:lpstr>
      <vt:lpstr>    Ghi nhớ</vt:lpstr>
      <vt:lpstr>Slide 12</vt:lpstr>
      <vt:lpstr>Slide 13</vt:lpstr>
      <vt:lpstr>Slide 14</vt:lpstr>
      <vt:lpstr>Slide 15</vt:lpstr>
      <vt:lpstr>Slide 16</vt:lpstr>
      <vt:lpstr>Slide 17</vt:lpstr>
      <vt:lpstr>BÀI TẬP VỀ NHÀ</vt:lpstr>
      <vt:lpstr>THEO DÕI HS KHỐI 6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chia mét   sè tù nhiªn cho mét sè thËp ph©n </dc:title>
  <dc:creator>Dang Quang Huy</dc:creator>
  <cp:lastModifiedBy>CSTeam</cp:lastModifiedBy>
  <cp:revision>24</cp:revision>
  <dcterms:created xsi:type="dcterms:W3CDTF">2003-08-06T14:46:38Z</dcterms:created>
  <dcterms:modified xsi:type="dcterms:W3CDTF">2016-06-30T01:49:00Z</dcterms:modified>
</cp:coreProperties>
</file>